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4" r:id="rId2"/>
    <p:sldId id="459" r:id="rId3"/>
    <p:sldId id="516" r:id="rId4"/>
    <p:sldId id="510" r:id="rId5"/>
    <p:sldId id="517" r:id="rId6"/>
    <p:sldId id="511" r:id="rId7"/>
    <p:sldId id="512" r:id="rId8"/>
    <p:sldId id="518" r:id="rId9"/>
    <p:sldId id="515" r:id="rId10"/>
    <p:sldId id="520" r:id="rId11"/>
    <p:sldId id="519" r:id="rId12"/>
    <p:sldId id="513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rge Brusek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444444"/>
    <a:srgbClr val="DEEBF7"/>
    <a:srgbClr val="99CBED"/>
    <a:srgbClr val="3E9DDD"/>
    <a:srgbClr val="65B1E4"/>
    <a:srgbClr val="8BC4EB"/>
    <a:srgbClr val="3498DB"/>
    <a:srgbClr val="67B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9" d="100"/>
          <a:sy n="139" d="100"/>
        </p:scale>
        <p:origin x="-88" y="-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78AD06-9D2B-F340-B3E6-8EB1291C434A}" type="datetimeFigureOut">
              <a:rPr lang="en-US"/>
              <a:pPr>
                <a:defRPr/>
              </a:pPr>
              <a:t>17-03-15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581904-F08E-0846-A6B7-8405B41DA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AB67EC-9145-D046-8BF7-FFF0A6EF0D94}" type="datetimeFigureOut">
              <a:rPr lang="en-US"/>
              <a:pPr>
                <a:defRPr/>
              </a:pPr>
              <a:t>17-03-15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2365F-27C2-5941-BF75-78D364387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7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475" y="322263"/>
            <a:ext cx="8612188" cy="861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562350" y="2105025"/>
            <a:ext cx="5067299" cy="895350"/>
          </a:xfrm>
        </p:spPr>
        <p:txBody>
          <a:bodyPr tIns="365760" bIns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562350" y="3429000"/>
            <a:ext cx="5067299" cy="371475"/>
          </a:xfrm>
        </p:spPr>
        <p:txBody>
          <a:bodyPr tIns="0" bIns="0">
            <a:normAutofit/>
          </a:bodyPr>
          <a:lstStyle>
            <a:lvl1pPr algn="ctr">
              <a:defRPr sz="16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94036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5362575"/>
            <a:ext cx="10972799" cy="828675"/>
          </a:xfrm>
        </p:spPr>
        <p:txBody>
          <a:bodyPr lIns="0" tIns="0" rIns="0" bIns="0" spcCol="457200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200" b="0">
                <a:solidFill>
                  <a:srgbClr val="898D92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898D92"/>
                </a:solidFill>
                <a:latin typeface="+mj-lt"/>
              </a:defRPr>
            </a:lvl2pPr>
            <a:lvl3pPr marL="914400" indent="0">
              <a:buFontTx/>
              <a:buNone/>
              <a:defRPr sz="1400">
                <a:solidFill>
                  <a:srgbClr val="898D92"/>
                </a:solidFill>
                <a:latin typeface="+mj-lt"/>
              </a:defRPr>
            </a:lvl3pPr>
            <a:lvl4pPr marL="1371600" indent="0">
              <a:buFontTx/>
              <a:buNone/>
              <a:defRPr sz="1400">
                <a:solidFill>
                  <a:srgbClr val="898D92"/>
                </a:solidFill>
                <a:latin typeface="+mj-lt"/>
              </a:defRPr>
            </a:lvl4pPr>
            <a:lvl5pPr marL="1828800" indent="0">
              <a:buFontTx/>
              <a:buNone/>
              <a:defRPr sz="1400">
                <a:solidFill>
                  <a:srgbClr val="898D92"/>
                </a:solidFill>
                <a:latin typeface="+mj-lt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6"/>
          </p:nvPr>
        </p:nvSpPr>
        <p:spPr>
          <a:xfrm>
            <a:off x="609601" y="1489094"/>
            <a:ext cx="10972800" cy="372108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 elemento grafico SmartArt</a:t>
            </a:r>
            <a:endParaRPr lang="en-US" noProof="0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609600" y="425471"/>
            <a:ext cx="10972799" cy="393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065C-A17E-4A4F-982A-4925C4022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89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Templat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6"/>
          </p:nvPr>
        </p:nvSpPr>
        <p:spPr>
          <a:xfrm>
            <a:off x="609601" y="1717680"/>
            <a:ext cx="5486400" cy="389254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 elemento grafico SmartArt</a:t>
            </a:r>
            <a:endParaRPr lang="en-US" noProof="0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609600" y="425471"/>
            <a:ext cx="10972799" cy="393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24600" y="2212183"/>
            <a:ext cx="5257801" cy="151209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300" b="0" baseline="0">
                <a:solidFill>
                  <a:srgbClr val="7F7F7F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24600" y="1755780"/>
            <a:ext cx="5257801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0" baseline="0">
                <a:solidFill>
                  <a:srgbClr val="444444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400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34"/>
          </p:nvPr>
        </p:nvSpPr>
        <p:spPr>
          <a:xfrm>
            <a:off x="6324600" y="4246668"/>
            <a:ext cx="5257801" cy="1401657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Clr>
                <a:srgbClr val="3498DB"/>
              </a:buClr>
              <a:buFont typeface="Wingdings" panose="05000000000000000000" pitchFamily="2" charset="2"/>
              <a:buChar char="ü"/>
              <a:defRPr sz="1300" b="0" baseline="0">
                <a:solidFill>
                  <a:srgbClr val="7F7F7F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6324600" y="3733116"/>
            <a:ext cx="5257801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0" baseline="0">
                <a:solidFill>
                  <a:srgbClr val="444444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400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8A87-F127-2E4A-8266-39DB3F1BF7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123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6"/>
          </p:nvPr>
        </p:nvSpPr>
        <p:spPr>
          <a:xfrm>
            <a:off x="609600" y="1162050"/>
            <a:ext cx="10972800" cy="4259035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Lato Light" panose="020F0302020204030203" pitchFamily="34" charset="0"/>
              </a:defRPr>
            </a:lvl1pPr>
          </a:lstStyle>
          <a:p>
            <a:pPr lvl="0"/>
            <a:r>
              <a:rPr lang="it-IT" noProof="0" dirty="0" smtClean="0"/>
              <a:t>Fare clic sull'icona per inserire una tabella</a:t>
            </a:r>
            <a:endParaRPr lang="en-US" noProof="0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609600" y="425471"/>
            <a:ext cx="10972799" cy="393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019176"/>
            <a:ext cx="10972800" cy="304800"/>
          </a:xfrm>
        </p:spPr>
        <p:txBody>
          <a:bodyPr tIns="0">
            <a:normAutofit/>
          </a:bodyPr>
          <a:lstStyle>
            <a:lvl1pPr algn="ctr"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7ACB-F89D-1244-83D7-DED3D8277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796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810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8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4903547" y="1542927"/>
            <a:ext cx="2392992" cy="23929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en-US" noProof="0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609600" y="425471"/>
            <a:ext cx="10972799" cy="39368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50"/>
          </p:nvPr>
        </p:nvSpPr>
        <p:spPr>
          <a:xfrm>
            <a:off x="2435290" y="4182863"/>
            <a:ext cx="7315200" cy="257173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2000" b="0" baseline="0">
                <a:solidFill>
                  <a:srgbClr val="444444"/>
                </a:solidFill>
                <a:latin typeface="Raleway" panose="020B0003030101060003" pitchFamily="34" charset="0"/>
              </a:defRPr>
            </a:lvl1pPr>
            <a:lvl2pPr marL="457200" indent="0" algn="r">
              <a:buFontTx/>
              <a:buNone/>
              <a:defRPr sz="1400" b="1"/>
            </a:lvl2pPr>
            <a:lvl3pPr marL="914400" indent="0" algn="r">
              <a:buFontTx/>
              <a:buNone/>
              <a:defRPr sz="1400" b="1"/>
            </a:lvl3pPr>
            <a:lvl4pPr marL="1371600" indent="0" algn="r">
              <a:buFontTx/>
              <a:buNone/>
              <a:defRPr sz="1400" b="1"/>
            </a:lvl4pPr>
            <a:lvl5pPr marL="1828800" indent="0" algn="r">
              <a:buFontTx/>
              <a:buNone/>
              <a:defRPr sz="1400" b="1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51"/>
          </p:nvPr>
        </p:nvSpPr>
        <p:spPr>
          <a:xfrm>
            <a:off x="2435290" y="4532378"/>
            <a:ext cx="7315200" cy="156051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1200" b="0" baseline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defRPr>
            </a:lvl1pPr>
            <a:lvl2pPr marL="457200" indent="0" algn="r">
              <a:buFontTx/>
              <a:buNone/>
              <a:defRPr sz="1400">
                <a:latin typeface="+mj-lt"/>
              </a:defRPr>
            </a:lvl2pPr>
            <a:lvl3pPr marL="914400" indent="0" algn="r">
              <a:buFontTx/>
              <a:buNone/>
              <a:defRPr sz="1400">
                <a:latin typeface="+mj-lt"/>
              </a:defRPr>
            </a:lvl3pPr>
            <a:lvl4pPr marL="1371600" indent="0" algn="r">
              <a:buFontTx/>
              <a:buNone/>
              <a:defRPr sz="1400">
                <a:latin typeface="+mj-lt"/>
              </a:defRPr>
            </a:lvl4pPr>
            <a:lvl5pPr marL="1828800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EF0E-BD7B-C14A-841C-F43AD8D40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523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25471"/>
            <a:ext cx="10972799" cy="39368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9125" y="1552575"/>
            <a:ext cx="10972800" cy="4371975"/>
          </a:xfrm>
        </p:spPr>
        <p:txBody>
          <a:bodyPr lIns="0" tIns="0" rIns="0" bIns="0" spcCol="457200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2000" b="0">
                <a:solidFill>
                  <a:schemeClr val="tx1"/>
                </a:solidFill>
                <a:latin typeface="Raleway" panose="020B0003030101060003" pitchFamily="34" charset="0"/>
              </a:defRPr>
            </a:lvl1pPr>
            <a:lvl2pPr marL="457200" indent="0">
              <a:lnSpc>
                <a:spcPct val="150000"/>
              </a:lnSpc>
              <a:buFontTx/>
              <a:buNone/>
              <a:defRPr sz="2000" b="0">
                <a:solidFill>
                  <a:schemeClr val="tx1"/>
                </a:solidFill>
                <a:latin typeface="Raleway" panose="020B0003030101060003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000" b="0">
                <a:solidFill>
                  <a:schemeClr val="tx1"/>
                </a:solidFill>
                <a:latin typeface="Raleway" panose="020B0003030101060003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000" b="0">
                <a:solidFill>
                  <a:schemeClr val="tx1"/>
                </a:solidFill>
                <a:latin typeface="Raleway" panose="020B0003030101060003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 b="0">
                <a:solidFill>
                  <a:schemeClr val="tx1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C4E4A-C9F4-A345-9EF3-5CAEEEA225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377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609600" y="425471"/>
            <a:ext cx="10972799" cy="39368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9125" y="1552575"/>
            <a:ext cx="10972800" cy="4371975"/>
          </a:xfrm>
        </p:spPr>
        <p:txBody>
          <a:bodyPr lIns="0" tIns="0" rIns="0" bIns="0" numCol="2" spcCol="457200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2000" b="0">
                <a:solidFill>
                  <a:srgbClr val="000000"/>
                </a:solidFill>
                <a:latin typeface="Raleway" panose="020B0003030101060003" pitchFamily="34" charset="0"/>
              </a:defRPr>
            </a:lvl1pPr>
            <a:lvl2pPr marL="457200" indent="0">
              <a:lnSpc>
                <a:spcPct val="150000"/>
              </a:lnSpc>
              <a:buFontTx/>
              <a:buNone/>
              <a:defRPr sz="2000" b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000" b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000" b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 b="0">
                <a:solidFill>
                  <a:srgbClr val="000000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ABE9-5D26-1C4E-BBEB-E730E1EDD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971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609600" y="425471"/>
            <a:ext cx="10972799" cy="39368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9125" y="1552575"/>
            <a:ext cx="10972800" cy="4371975"/>
          </a:xfrm>
        </p:spPr>
        <p:txBody>
          <a:bodyPr lIns="0" tIns="0" rIns="0" bIns="0" numCol="3" spcCol="457200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2000" b="0">
                <a:solidFill>
                  <a:srgbClr val="000000"/>
                </a:solidFill>
                <a:latin typeface="Raleway" panose="020B0003030101060003" pitchFamily="34" charset="0"/>
              </a:defRPr>
            </a:lvl1pPr>
            <a:lvl2pPr marL="457200" indent="0">
              <a:lnSpc>
                <a:spcPct val="150000"/>
              </a:lnSpc>
              <a:buFontTx/>
              <a:buNone/>
              <a:defRPr sz="2000" b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000" b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000" b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 b="0">
                <a:solidFill>
                  <a:srgbClr val="000000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3581-7038-F448-99E8-2A25E8DD1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913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2619796"/>
            <a:ext cx="6400800" cy="24765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300" b="0" baseline="0">
                <a:solidFill>
                  <a:srgbClr val="7F7F7F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09596" y="1724821"/>
            <a:ext cx="3840480" cy="365158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81601" y="2163394"/>
            <a:ext cx="6400800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baseline="0">
                <a:solidFill>
                  <a:srgbClr val="444444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400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609600" y="425471"/>
            <a:ext cx="10972799" cy="39368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F03D-DF82-5C45-BD40-42D4D531E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310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609600" y="425471"/>
            <a:ext cx="10972799" cy="39368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19796"/>
            <a:ext cx="6400800" cy="24765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300" b="0" baseline="0">
                <a:solidFill>
                  <a:srgbClr val="7F7F7F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7741919" y="1724821"/>
            <a:ext cx="3840480" cy="365158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en-US" noProof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9600" y="2163394"/>
            <a:ext cx="6400800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baseline="0">
                <a:solidFill>
                  <a:srgbClr val="444444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400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2ED9-3C71-394E-88FC-1DAB86B4F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644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mplat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609600" y="1600201"/>
            <a:ext cx="5648325" cy="405765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 grafico</a:t>
            </a:r>
            <a:endParaRPr lang="en-US" noProof="0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609600" y="425471"/>
            <a:ext cx="10972799" cy="393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24600" y="2212183"/>
            <a:ext cx="5257801" cy="151209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300" b="0" baseline="0">
                <a:solidFill>
                  <a:srgbClr val="7F7F7F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24600" y="1755780"/>
            <a:ext cx="5257801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0" baseline="0">
                <a:solidFill>
                  <a:srgbClr val="444444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400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34"/>
          </p:nvPr>
        </p:nvSpPr>
        <p:spPr>
          <a:xfrm>
            <a:off x="6324600" y="4246668"/>
            <a:ext cx="5257801" cy="1401657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Clr>
                <a:srgbClr val="3498DB"/>
              </a:buClr>
              <a:buFont typeface="Wingdings" panose="05000000000000000000" pitchFamily="2" charset="2"/>
              <a:buChar char="ü"/>
              <a:defRPr sz="1300" b="0" baseline="0">
                <a:solidFill>
                  <a:srgbClr val="7F7F7F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6324600" y="3733116"/>
            <a:ext cx="5257801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0" baseline="0">
                <a:solidFill>
                  <a:srgbClr val="444444"/>
                </a:solidFill>
                <a:latin typeface="Raleway" panose="020B0003030101060003" pitchFamily="34" charset="0"/>
              </a:defRPr>
            </a:lvl1pPr>
            <a:lvl2pPr marL="457200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400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AA51-E056-164A-AED0-41A9F9319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229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mplate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609600" y="1600201"/>
            <a:ext cx="5915025" cy="405765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 grafico</a:t>
            </a:r>
            <a:endParaRPr lang="en-US" noProof="0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609600" y="425471"/>
            <a:ext cx="10972799" cy="393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7753349" y="2028825"/>
            <a:ext cx="3829051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500" b="0" baseline="0">
                <a:solidFill>
                  <a:srgbClr val="444444"/>
                </a:solidFill>
                <a:latin typeface="Raleway" panose="020B0003030101060003" pitchFamily="34" charset="0"/>
              </a:defRPr>
            </a:lvl1pPr>
            <a:lvl2pPr marL="457200" indent="0" algn="r">
              <a:buFontTx/>
              <a:buNone/>
              <a:defRPr sz="1400" b="1"/>
            </a:lvl2pPr>
            <a:lvl3pPr marL="914400" indent="0" algn="r">
              <a:buFontTx/>
              <a:buNone/>
              <a:defRPr sz="1400" b="1"/>
            </a:lvl3pPr>
            <a:lvl4pPr marL="1371600" indent="0" algn="r">
              <a:buFontTx/>
              <a:buNone/>
              <a:defRPr sz="1400" b="1"/>
            </a:lvl4pPr>
            <a:lvl5pPr marL="1828800" indent="0" algn="r">
              <a:buFontTx/>
              <a:buNone/>
              <a:defRPr sz="1400" b="1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7753349" y="2352675"/>
            <a:ext cx="3829051" cy="8286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rgbClr val="7F7F7F"/>
                </a:solidFill>
                <a:latin typeface="Raleway" panose="020B0003030101060003" pitchFamily="34" charset="0"/>
              </a:defRPr>
            </a:lvl1pPr>
            <a:lvl2pPr marL="457200" indent="0" algn="r">
              <a:buFontTx/>
              <a:buNone/>
              <a:defRPr sz="1400">
                <a:latin typeface="+mj-lt"/>
              </a:defRPr>
            </a:lvl2pPr>
            <a:lvl3pPr marL="914400" indent="0" algn="r">
              <a:buFontTx/>
              <a:buNone/>
              <a:defRPr sz="1400">
                <a:latin typeface="+mj-lt"/>
              </a:defRPr>
            </a:lvl3pPr>
            <a:lvl4pPr marL="1371600" indent="0" algn="r">
              <a:buFontTx/>
              <a:buNone/>
              <a:defRPr sz="1400">
                <a:latin typeface="+mj-lt"/>
              </a:defRPr>
            </a:lvl4pPr>
            <a:lvl5pPr marL="1828800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7753349" y="3181350"/>
            <a:ext cx="3829051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500" b="0" baseline="0">
                <a:solidFill>
                  <a:srgbClr val="444444"/>
                </a:solidFill>
                <a:latin typeface="Raleway" panose="020B0003030101060003" pitchFamily="34" charset="0"/>
              </a:defRPr>
            </a:lvl1pPr>
            <a:lvl2pPr marL="457200" indent="0" algn="r">
              <a:buFontTx/>
              <a:buNone/>
              <a:defRPr sz="1400" b="1"/>
            </a:lvl2pPr>
            <a:lvl3pPr marL="914400" indent="0" algn="r">
              <a:buFontTx/>
              <a:buNone/>
              <a:defRPr sz="1400" b="1"/>
            </a:lvl3pPr>
            <a:lvl4pPr marL="1371600" indent="0" algn="r">
              <a:buFontTx/>
              <a:buNone/>
              <a:defRPr sz="1400" b="1"/>
            </a:lvl4pPr>
            <a:lvl5pPr marL="1828800" indent="0" algn="r">
              <a:buFontTx/>
              <a:buNone/>
              <a:defRPr sz="1400" b="1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8"/>
          </p:nvPr>
        </p:nvSpPr>
        <p:spPr>
          <a:xfrm>
            <a:off x="7753349" y="3505200"/>
            <a:ext cx="3829051" cy="8286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rgbClr val="7F7F7F"/>
                </a:solidFill>
                <a:latin typeface="Raleway" panose="020B0003030101060003" pitchFamily="34" charset="0"/>
              </a:defRPr>
            </a:lvl1pPr>
            <a:lvl2pPr marL="457200" indent="0" algn="r">
              <a:buFontTx/>
              <a:buNone/>
              <a:defRPr sz="1400">
                <a:latin typeface="+mj-lt"/>
              </a:defRPr>
            </a:lvl2pPr>
            <a:lvl3pPr marL="914400" indent="0" algn="r">
              <a:buFontTx/>
              <a:buNone/>
              <a:defRPr sz="1400">
                <a:latin typeface="+mj-lt"/>
              </a:defRPr>
            </a:lvl3pPr>
            <a:lvl4pPr marL="1371600" indent="0" algn="r">
              <a:buFontTx/>
              <a:buNone/>
              <a:defRPr sz="1400">
                <a:latin typeface="+mj-lt"/>
              </a:defRPr>
            </a:lvl4pPr>
            <a:lvl5pPr marL="1828800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1"/>
          </p:nvPr>
        </p:nvSpPr>
        <p:spPr>
          <a:xfrm>
            <a:off x="7753349" y="4667250"/>
            <a:ext cx="3829051" cy="8286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rgbClr val="7F7F7F"/>
                </a:solidFill>
                <a:latin typeface="Raleway" panose="020B0003030101060003" pitchFamily="34" charset="0"/>
              </a:defRPr>
            </a:lvl1pPr>
            <a:lvl2pPr marL="457200" indent="0" algn="r">
              <a:buFontTx/>
              <a:buNone/>
              <a:defRPr sz="1400">
                <a:latin typeface="+mj-lt"/>
              </a:defRPr>
            </a:lvl2pPr>
            <a:lvl3pPr marL="914400" indent="0" algn="r">
              <a:buFontTx/>
              <a:buNone/>
              <a:defRPr sz="1400">
                <a:latin typeface="+mj-lt"/>
              </a:defRPr>
            </a:lvl3pPr>
            <a:lvl4pPr marL="1371600" indent="0" algn="r">
              <a:buFontTx/>
              <a:buNone/>
              <a:defRPr sz="1400">
                <a:latin typeface="+mj-lt"/>
              </a:defRPr>
            </a:lvl4pPr>
            <a:lvl5pPr marL="1828800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7753349" y="4343400"/>
            <a:ext cx="3829051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500" b="0" baseline="0">
                <a:solidFill>
                  <a:srgbClr val="444444"/>
                </a:solidFill>
                <a:latin typeface="Raleway" panose="020B0003030101060003" pitchFamily="34" charset="0"/>
              </a:defRPr>
            </a:lvl1pPr>
            <a:lvl2pPr marL="457200" indent="0" algn="r">
              <a:buFontTx/>
              <a:buNone/>
              <a:defRPr sz="1400" b="1"/>
            </a:lvl2pPr>
            <a:lvl3pPr marL="914400" indent="0" algn="r">
              <a:buFontTx/>
              <a:buNone/>
              <a:defRPr sz="1400" b="1"/>
            </a:lvl3pPr>
            <a:lvl4pPr marL="1371600" indent="0" algn="r">
              <a:buFontTx/>
              <a:buNone/>
              <a:defRPr sz="1400" b="1"/>
            </a:lvl4pPr>
            <a:lvl5pPr marL="1828800" indent="0" algn="r">
              <a:buFontTx/>
              <a:buNone/>
              <a:defRPr sz="1400" b="1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07E3-5FBE-FE47-83AD-8F45D4D145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61861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6" idx="1"/>
          </p:cNvCxnSpPr>
          <p:nvPr/>
        </p:nvCxnSpPr>
        <p:spPr>
          <a:xfrm flipH="1">
            <a:off x="3351213" y="6407150"/>
            <a:ext cx="7866062" cy="0"/>
          </a:xfrm>
          <a:prstGeom prst="line">
            <a:avLst/>
          </a:prstGeom>
          <a:ln w="2540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/>
          </p:cNvSpPr>
          <p:nvPr/>
        </p:nvSpPr>
        <p:spPr>
          <a:xfrm>
            <a:off x="11217275" y="6223000"/>
            <a:ext cx="365125" cy="366713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7275" y="6223000"/>
            <a:ext cx="365125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FA00603-0412-1448-B0EA-9837090A2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52550"/>
            <a:ext cx="109728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28625"/>
            <a:ext cx="1097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4320" tIns="0" rIns="27432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73700" y="862013"/>
            <a:ext cx="1243013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28"/>
          <p:cNvSpPr txBox="1">
            <a:spLocks noChangeArrowheads="1"/>
          </p:cNvSpPr>
          <p:nvPr/>
        </p:nvSpPr>
        <p:spPr bwMode="auto">
          <a:xfrm>
            <a:off x="1006475" y="6272213"/>
            <a:ext cx="2076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b="1">
                <a:latin typeface="Raleway" charset="0"/>
              </a:rPr>
              <a:t>PARTHENOS-</a:t>
            </a:r>
            <a:r>
              <a:rPr lang="en-US" sz="1500" b="1">
                <a:solidFill>
                  <a:srgbClr val="767171"/>
                </a:solidFill>
                <a:latin typeface="Raleway" charset="0"/>
              </a:rPr>
              <a:t>project.</a:t>
            </a:r>
            <a:r>
              <a:rPr lang="en-US" sz="1500" b="1">
                <a:solidFill>
                  <a:srgbClr val="3B3838"/>
                </a:solidFill>
                <a:latin typeface="Raleway" charset="0"/>
              </a:rPr>
              <a:t>eu</a:t>
            </a:r>
          </a:p>
        </p:txBody>
      </p:sp>
      <p:pic>
        <p:nvPicPr>
          <p:cNvPr id="1033" name="Immagin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73788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  <p:sldLayoutId id="2147483703" r:id="rId14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44444"/>
          </a:solidFill>
          <a:latin typeface="Raleway" panose="020B0003030101060003" pitchFamily="34" charset="0"/>
          <a:ea typeface="ＭＳ Ｐゴシック" charset="0"/>
          <a:cs typeface="ＭＳ Ｐゴシック" charset="0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44444"/>
          </a:solidFill>
          <a:latin typeface="Raleway" charset="0"/>
          <a:ea typeface="ＭＳ Ｐゴシック" charset="0"/>
          <a:cs typeface="ＭＳ Ｐゴシック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44444"/>
          </a:solidFill>
          <a:latin typeface="Raleway" charset="0"/>
          <a:ea typeface="ＭＳ Ｐゴシック" charset="0"/>
          <a:cs typeface="ＭＳ Ｐゴシック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44444"/>
          </a:solidFill>
          <a:latin typeface="Raleway" charset="0"/>
          <a:ea typeface="ＭＳ Ｐゴシック" charset="0"/>
          <a:cs typeface="ＭＳ Ｐゴシック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44444"/>
          </a:solidFill>
          <a:latin typeface="Raleway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44444"/>
          </a:solidFill>
          <a:latin typeface="Raleway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44444"/>
          </a:solidFill>
          <a:latin typeface="Raleway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44444"/>
          </a:solidFill>
          <a:latin typeface="Raleway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44444"/>
          </a:solidFill>
          <a:latin typeface="Raleway" charset="0"/>
          <a:ea typeface="ＭＳ Ｐゴシック" charset="0"/>
          <a:cs typeface="ＭＳ Ｐゴシック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Raleway" panose="020B0003030101060003" pitchFamily="34" charset="0"/>
          <a:ea typeface="ＭＳ Ｐゴシック" charset="0"/>
          <a:cs typeface="ＭＳ Ｐゴシック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Raleway" panose="020B0003030101060003" pitchFamily="34" charset="0"/>
          <a:ea typeface="ＭＳ Ｐゴシック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Raleway" panose="020B0003030101060003" pitchFamily="34" charset="0"/>
          <a:ea typeface="ＭＳ Ｐゴシック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Raleway" panose="020B0003030101060003" pitchFamily="34" charset="0"/>
          <a:ea typeface="ＭＳ Ｐゴシック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Raleway" panose="020B0003030101060003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package" Target="../embeddings/Microsoft_Word_Document13.docx"/><Relationship Id="rId5" Type="http://schemas.openxmlformats.org/officeDocument/2006/relationships/image" Target="../media/image15.png"/><Relationship Id="rId6" Type="http://schemas.openxmlformats.org/officeDocument/2006/relationships/oleObject" Target="../embeddings/oleObject14.bin"/><Relationship Id="rId7" Type="http://schemas.openxmlformats.org/officeDocument/2006/relationships/package" Target="../embeddings/Microsoft_Word_Document14.docx"/><Relationship Id="rId8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oleObject" Target="../embeddings/oleObject4.bin"/><Relationship Id="rId13" Type="http://schemas.openxmlformats.org/officeDocument/2006/relationships/package" Target="../embeddings/Microsoft_Word_Document4.docx"/><Relationship Id="rId1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6" Type="http://schemas.openxmlformats.org/officeDocument/2006/relationships/oleObject" Target="../embeddings/oleObject2.bin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4.png"/><Relationship Id="rId9" Type="http://schemas.openxmlformats.org/officeDocument/2006/relationships/oleObject" Target="../embeddings/oleObject3.bin"/><Relationship Id="rId10" Type="http://schemas.openxmlformats.org/officeDocument/2006/relationships/package" Target="../embeddings/Microsoft_Word_Document3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oleObject" Target="../embeddings/oleObject8.bin"/><Relationship Id="rId13" Type="http://schemas.openxmlformats.org/officeDocument/2006/relationships/package" Target="../embeddings/Microsoft_Word_Document8.docx"/><Relationship Id="rId14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7.png"/><Relationship Id="rId6" Type="http://schemas.openxmlformats.org/officeDocument/2006/relationships/oleObject" Target="../embeddings/oleObject6.bin"/><Relationship Id="rId7" Type="http://schemas.openxmlformats.org/officeDocument/2006/relationships/package" Target="../embeddings/Microsoft_Word_Document6.docx"/><Relationship Id="rId8" Type="http://schemas.openxmlformats.org/officeDocument/2006/relationships/image" Target="../media/image8.png"/><Relationship Id="rId9" Type="http://schemas.openxmlformats.org/officeDocument/2006/relationships/oleObject" Target="../embeddings/oleObject7.bin"/><Relationship Id="rId10" Type="http://schemas.openxmlformats.org/officeDocument/2006/relationships/package" Target="../embeddings/Microsoft_Word_Document7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oleObject" Target="../embeddings/oleObject12.bin"/><Relationship Id="rId13" Type="http://schemas.openxmlformats.org/officeDocument/2006/relationships/package" Target="../embeddings/Microsoft_Word_Document12.docx"/><Relationship Id="rId14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11.png"/><Relationship Id="rId6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0.docx"/><Relationship Id="rId8" Type="http://schemas.openxmlformats.org/officeDocument/2006/relationships/image" Target="../media/image12.png"/><Relationship Id="rId9" Type="http://schemas.openxmlformats.org/officeDocument/2006/relationships/oleObject" Target="../embeddings/oleObject11.bin"/><Relationship Id="rId10" Type="http://schemas.openxmlformats.org/officeDocument/2006/relationships/package" Target="../embeddings/Microsoft_Word_Document1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 Update of </a:t>
            </a:r>
            <a:r>
              <a:rPr lang="en-US" dirty="0" err="1" smtClean="0">
                <a:solidFill>
                  <a:schemeClr val="tx1"/>
                </a:solidFill>
              </a:rPr>
              <a:t>Parthenos</a:t>
            </a:r>
            <a:r>
              <a:rPr lang="en-US" dirty="0" smtClean="0">
                <a:solidFill>
                  <a:schemeClr val="tx1"/>
                </a:solidFill>
              </a:rPr>
              <a:t> Entities Model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 Now </a:t>
            </a:r>
            <a:r>
              <a:rPr lang="en-US" dirty="0" smtClean="0">
                <a:solidFill>
                  <a:schemeClr val="tx1"/>
                </a:solidFill>
              </a:rPr>
              <a:t>1.11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/>
              <a:t>Parthenos</a:t>
            </a:r>
            <a:r>
              <a:rPr lang="en-US" sz="1800" dirty="0" smtClean="0"/>
              <a:t>  WP5 Update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ICS-FORTH –</a:t>
            </a:r>
          </a:p>
          <a:p>
            <a:r>
              <a:rPr lang="en-US" sz="1800" dirty="0" smtClean="0"/>
              <a:t>15</a:t>
            </a:r>
            <a:r>
              <a:rPr lang="en-US" sz="1800" smtClean="0"/>
              <a:t>/</a:t>
            </a:r>
            <a:r>
              <a:rPr lang="en-US" sz="1800" smtClean="0"/>
              <a:t>03/</a:t>
            </a:r>
            <a:r>
              <a:rPr lang="en-US" sz="1800" dirty="0" smtClean="0"/>
              <a:t>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397377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85" y="0"/>
            <a:ext cx="11360800" cy="943200"/>
          </a:xfrm>
        </p:spPr>
        <p:txBody>
          <a:bodyPr/>
          <a:lstStyle/>
          <a:p>
            <a:r>
              <a:rPr lang="en-US" dirty="0" smtClean="0"/>
              <a:t>New E-Service Classes and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27556"/>
              </p:ext>
            </p:extLst>
          </p:nvPr>
        </p:nvGraphicFramePr>
        <p:xfrm>
          <a:off x="3074830" y="1403113"/>
          <a:ext cx="60960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6096000" imgH="1562100" progId="Word.Document.12">
                  <p:embed/>
                </p:oleObj>
              </mc:Choice>
              <mc:Fallback>
                <p:oleObj name="Document" r:id="rId4" imgW="6096000" imgH="156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4830" y="1403113"/>
                        <a:ext cx="60960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332725"/>
              </p:ext>
            </p:extLst>
          </p:nvPr>
        </p:nvGraphicFramePr>
        <p:xfrm>
          <a:off x="3039057" y="3415568"/>
          <a:ext cx="60960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7" imgW="6096000" imgH="1562100" progId="Word.Document.12">
                  <p:embed/>
                </p:oleObj>
              </mc:Choice>
              <mc:Fallback>
                <p:oleObj name="Document" r:id="rId7" imgW="6096000" imgH="156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9057" y="3415568"/>
                        <a:ext cx="60960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05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139795"/>
            <a:ext cx="11360800" cy="943200"/>
          </a:xfrm>
        </p:spPr>
        <p:txBody>
          <a:bodyPr/>
          <a:lstStyle/>
          <a:p>
            <a:r>
              <a:rPr lang="en-US" dirty="0" smtClean="0"/>
              <a:t>Hosting and Access Triads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Shape 743"/>
          <p:cNvSpPr/>
          <p:nvPr/>
        </p:nvSpPr>
        <p:spPr>
          <a:xfrm>
            <a:off x="8516724" y="3623353"/>
            <a:ext cx="1907200" cy="499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PE29 Access Point</a:t>
            </a:r>
          </a:p>
        </p:txBody>
      </p:sp>
      <p:cxnSp>
        <p:nvCxnSpPr>
          <p:cNvPr id="6" name="Shape 746"/>
          <p:cNvCxnSpPr>
            <a:stCxn id="10" idx="3"/>
            <a:endCxn id="5" idx="1"/>
          </p:cNvCxnSpPr>
          <p:nvPr/>
        </p:nvCxnSpPr>
        <p:spPr>
          <a:xfrm flipV="1">
            <a:off x="7662190" y="3873153"/>
            <a:ext cx="854534" cy="18514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" name="Shape 748"/>
          <p:cNvSpPr txBox="1"/>
          <p:nvPr/>
        </p:nvSpPr>
        <p:spPr>
          <a:xfrm>
            <a:off x="8088817" y="4974995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PP50 Accessible at (provides access to)</a:t>
            </a:r>
            <a:endParaRPr lang="en-GB" sz="1300" dirty="0"/>
          </a:p>
        </p:txBody>
      </p:sp>
      <p:cxnSp>
        <p:nvCxnSpPr>
          <p:cNvPr id="8" name="Shape 746"/>
          <p:cNvCxnSpPr>
            <a:stCxn id="11" idx="3"/>
            <a:endCxn id="5" idx="1"/>
          </p:cNvCxnSpPr>
          <p:nvPr/>
        </p:nvCxnSpPr>
        <p:spPr>
          <a:xfrm flipV="1">
            <a:off x="6721929" y="3873153"/>
            <a:ext cx="1794795" cy="34144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Shape 748"/>
          <p:cNvSpPr txBox="1"/>
          <p:nvPr/>
        </p:nvSpPr>
        <p:spPr>
          <a:xfrm>
            <a:off x="6690004" y="3222395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PP49 Provides access point (was access point provided by)</a:t>
            </a:r>
            <a:endParaRPr lang="en-GB" sz="1300" dirty="0"/>
          </a:p>
        </p:txBody>
      </p:sp>
      <p:sp>
        <p:nvSpPr>
          <p:cNvPr id="10" name="Shape 454"/>
          <p:cNvSpPr/>
          <p:nvPr/>
        </p:nvSpPr>
        <p:spPr>
          <a:xfrm>
            <a:off x="5754990" y="5474841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 smtClean="0"/>
              <a:t>PE18 Dataset</a:t>
            </a:r>
            <a:endParaRPr lang="en-GB" sz="1600" dirty="0"/>
          </a:p>
        </p:txBody>
      </p:sp>
      <p:sp>
        <p:nvSpPr>
          <p:cNvPr id="11" name="Shape 736"/>
          <p:cNvSpPr/>
          <p:nvPr/>
        </p:nvSpPr>
        <p:spPr>
          <a:xfrm>
            <a:off x="5256233" y="3964796"/>
            <a:ext cx="1465696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PE14 </a:t>
            </a:r>
            <a:r>
              <a:rPr lang="en-GB" sz="1600" dirty="0" smtClean="0"/>
              <a:t>Data </a:t>
            </a:r>
            <a:br>
              <a:rPr lang="en-GB" sz="1600" dirty="0" smtClean="0"/>
            </a:br>
            <a:r>
              <a:rPr lang="en-GB" sz="1600" dirty="0" smtClean="0"/>
              <a:t> </a:t>
            </a:r>
            <a:r>
              <a:rPr lang="en-GB" sz="1600" dirty="0"/>
              <a:t>E- Service</a:t>
            </a:r>
          </a:p>
        </p:txBody>
      </p:sp>
      <p:cxnSp>
        <p:nvCxnSpPr>
          <p:cNvPr id="12" name="Shape 761"/>
          <p:cNvCxnSpPr>
            <a:stCxn id="11" idx="2"/>
            <a:endCxn id="10" idx="0"/>
          </p:cNvCxnSpPr>
          <p:nvPr/>
        </p:nvCxnSpPr>
        <p:spPr>
          <a:xfrm>
            <a:off x="5989081" y="4464396"/>
            <a:ext cx="719509" cy="101044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Shape 748"/>
          <p:cNvSpPr txBox="1"/>
          <p:nvPr/>
        </p:nvSpPr>
        <p:spPr>
          <a:xfrm>
            <a:off x="6397903" y="4762724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pp8 hosts dataset</a:t>
            </a:r>
            <a:endParaRPr lang="en-GB" sz="1300" dirty="0"/>
          </a:p>
        </p:txBody>
      </p:sp>
      <p:sp>
        <p:nvSpPr>
          <p:cNvPr id="18" name="Shape 743"/>
          <p:cNvSpPr/>
          <p:nvPr/>
        </p:nvSpPr>
        <p:spPr>
          <a:xfrm>
            <a:off x="3899368" y="2625497"/>
            <a:ext cx="1907200" cy="499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PE29 Access Point</a:t>
            </a:r>
          </a:p>
        </p:txBody>
      </p:sp>
      <p:cxnSp>
        <p:nvCxnSpPr>
          <p:cNvPr id="19" name="Shape 746"/>
          <p:cNvCxnSpPr>
            <a:stCxn id="23" idx="3"/>
            <a:endCxn id="18" idx="1"/>
          </p:cNvCxnSpPr>
          <p:nvPr/>
        </p:nvCxnSpPr>
        <p:spPr>
          <a:xfrm flipV="1">
            <a:off x="3016186" y="2875297"/>
            <a:ext cx="883182" cy="12150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" name="Shape 748"/>
          <p:cNvSpPr txBox="1"/>
          <p:nvPr/>
        </p:nvSpPr>
        <p:spPr>
          <a:xfrm>
            <a:off x="3317246" y="3487281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PP50 Accessible at (provides access to)</a:t>
            </a:r>
            <a:endParaRPr lang="en-GB" sz="1300" dirty="0"/>
          </a:p>
        </p:txBody>
      </p:sp>
      <p:cxnSp>
        <p:nvCxnSpPr>
          <p:cNvPr id="21" name="Shape 746"/>
          <p:cNvCxnSpPr>
            <a:stCxn id="24" idx="3"/>
            <a:endCxn id="18" idx="1"/>
          </p:cNvCxnSpPr>
          <p:nvPr/>
        </p:nvCxnSpPr>
        <p:spPr>
          <a:xfrm>
            <a:off x="2528620" y="2611391"/>
            <a:ext cx="1370748" cy="26390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" name="Shape 748"/>
          <p:cNvSpPr txBox="1"/>
          <p:nvPr/>
        </p:nvSpPr>
        <p:spPr>
          <a:xfrm>
            <a:off x="2707647" y="1934253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PP49 Provides access point (was access point provided by)</a:t>
            </a:r>
            <a:endParaRPr lang="en-GB" sz="1300" dirty="0"/>
          </a:p>
        </p:txBody>
      </p:sp>
      <p:sp>
        <p:nvSpPr>
          <p:cNvPr id="23" name="Shape 458"/>
          <p:cNvSpPr/>
          <p:nvPr/>
        </p:nvSpPr>
        <p:spPr>
          <a:xfrm>
            <a:off x="1108986" y="3840595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D14 Software</a:t>
            </a:r>
          </a:p>
        </p:txBody>
      </p:sp>
      <p:sp>
        <p:nvSpPr>
          <p:cNvPr id="24" name="Shape 733"/>
          <p:cNvSpPr/>
          <p:nvPr/>
        </p:nvSpPr>
        <p:spPr>
          <a:xfrm>
            <a:off x="221420" y="2361591"/>
            <a:ext cx="2307200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PE13 S/W Computing E- Service</a:t>
            </a:r>
          </a:p>
        </p:txBody>
      </p:sp>
      <p:cxnSp>
        <p:nvCxnSpPr>
          <p:cNvPr id="25" name="Shape 761"/>
          <p:cNvCxnSpPr>
            <a:stCxn id="24" idx="2"/>
            <a:endCxn id="23" idx="0"/>
          </p:cNvCxnSpPr>
          <p:nvPr/>
        </p:nvCxnSpPr>
        <p:spPr>
          <a:xfrm>
            <a:off x="1375020" y="2861191"/>
            <a:ext cx="687566" cy="97940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" name="Shape 748"/>
          <p:cNvSpPr txBox="1"/>
          <p:nvPr/>
        </p:nvSpPr>
        <p:spPr>
          <a:xfrm>
            <a:off x="1501146" y="2968396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Pp7 hosts software</a:t>
            </a:r>
            <a:endParaRPr lang="en-GB" sz="1300" dirty="0"/>
          </a:p>
        </p:txBody>
      </p:sp>
      <p:sp>
        <p:nvSpPr>
          <p:cNvPr id="42" name="Shape 743"/>
          <p:cNvSpPr/>
          <p:nvPr/>
        </p:nvSpPr>
        <p:spPr>
          <a:xfrm>
            <a:off x="9521839" y="1435326"/>
            <a:ext cx="1907200" cy="499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PE29 Access Point</a:t>
            </a:r>
          </a:p>
        </p:txBody>
      </p:sp>
      <p:cxnSp>
        <p:nvCxnSpPr>
          <p:cNvPr id="43" name="Shape 746"/>
          <p:cNvCxnSpPr>
            <a:stCxn id="47" idx="3"/>
            <a:endCxn id="42" idx="1"/>
          </p:cNvCxnSpPr>
          <p:nvPr/>
        </p:nvCxnSpPr>
        <p:spPr>
          <a:xfrm flipV="1">
            <a:off x="8039943" y="1685126"/>
            <a:ext cx="1481896" cy="128766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" name="Shape 748"/>
          <p:cNvSpPr txBox="1"/>
          <p:nvPr/>
        </p:nvSpPr>
        <p:spPr>
          <a:xfrm>
            <a:off x="8341003" y="2369681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PP50 Accessible at (provides access to)</a:t>
            </a:r>
            <a:endParaRPr lang="en-GB" sz="1300" dirty="0"/>
          </a:p>
        </p:txBody>
      </p:sp>
      <p:cxnSp>
        <p:nvCxnSpPr>
          <p:cNvPr id="45" name="Shape 746"/>
          <p:cNvCxnSpPr>
            <a:stCxn id="48" idx="3"/>
            <a:endCxn id="42" idx="1"/>
          </p:cNvCxnSpPr>
          <p:nvPr/>
        </p:nvCxnSpPr>
        <p:spPr>
          <a:xfrm>
            <a:off x="7552377" y="1493791"/>
            <a:ext cx="1969462" cy="1913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" name="Shape 748"/>
          <p:cNvSpPr txBox="1"/>
          <p:nvPr/>
        </p:nvSpPr>
        <p:spPr>
          <a:xfrm>
            <a:off x="7731404" y="816653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PP49 Provides access point (was access point provided by)</a:t>
            </a:r>
            <a:endParaRPr lang="en-GB" sz="1300" dirty="0"/>
          </a:p>
        </p:txBody>
      </p:sp>
      <p:sp>
        <p:nvSpPr>
          <p:cNvPr id="47" name="Shape 458"/>
          <p:cNvSpPr/>
          <p:nvPr/>
        </p:nvSpPr>
        <p:spPr>
          <a:xfrm>
            <a:off x="6132743" y="2722995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D14 Software</a:t>
            </a:r>
          </a:p>
        </p:txBody>
      </p:sp>
      <p:sp>
        <p:nvSpPr>
          <p:cNvPr id="48" name="Shape 733"/>
          <p:cNvSpPr/>
          <p:nvPr/>
        </p:nvSpPr>
        <p:spPr>
          <a:xfrm>
            <a:off x="5245177" y="1243991"/>
            <a:ext cx="2307200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PE14 Software Delivery E- Service</a:t>
            </a:r>
          </a:p>
        </p:txBody>
      </p:sp>
      <p:cxnSp>
        <p:nvCxnSpPr>
          <p:cNvPr id="49" name="Shape 761"/>
          <p:cNvCxnSpPr>
            <a:stCxn id="48" idx="2"/>
            <a:endCxn id="47" idx="0"/>
          </p:cNvCxnSpPr>
          <p:nvPr/>
        </p:nvCxnSpPr>
        <p:spPr>
          <a:xfrm>
            <a:off x="6398777" y="1743591"/>
            <a:ext cx="687566" cy="97940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" name="Shape 748"/>
          <p:cNvSpPr txBox="1"/>
          <p:nvPr/>
        </p:nvSpPr>
        <p:spPr>
          <a:xfrm>
            <a:off x="6524903" y="1850796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Pp7 hosts software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422441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3974067" y="1628702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D1 Digital Object</a:t>
            </a:r>
          </a:p>
        </p:txBody>
      </p:sp>
      <p:sp>
        <p:nvSpPr>
          <p:cNvPr id="454" name="Shape 454"/>
          <p:cNvSpPr/>
          <p:nvPr/>
        </p:nvSpPr>
        <p:spPr>
          <a:xfrm>
            <a:off x="7170133" y="2735269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PE19 Persistent Digital Object</a:t>
            </a:r>
          </a:p>
        </p:txBody>
      </p:sp>
      <p:sp>
        <p:nvSpPr>
          <p:cNvPr id="455" name="Shape 455"/>
          <p:cNvSpPr/>
          <p:nvPr/>
        </p:nvSpPr>
        <p:spPr>
          <a:xfrm>
            <a:off x="9892333" y="2735285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PE20 Volatile Digital Object</a:t>
            </a:r>
          </a:p>
        </p:txBody>
      </p:sp>
      <p:cxnSp>
        <p:nvCxnSpPr>
          <p:cNvPr id="456" name="Shape 456"/>
          <p:cNvCxnSpPr>
            <a:stCxn id="454" idx="0"/>
            <a:endCxn id="453" idx="2"/>
          </p:cNvCxnSpPr>
          <p:nvPr/>
        </p:nvCxnSpPr>
        <p:spPr>
          <a:xfrm rot="10800000">
            <a:off x="4927733" y="2128469"/>
            <a:ext cx="3196000" cy="60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7" name="Shape 457"/>
          <p:cNvCxnSpPr>
            <a:stCxn id="455" idx="0"/>
            <a:endCxn id="453" idx="2"/>
          </p:cNvCxnSpPr>
          <p:nvPr/>
        </p:nvCxnSpPr>
        <p:spPr>
          <a:xfrm rot="10800000">
            <a:off x="4927533" y="2128485"/>
            <a:ext cx="5918400" cy="60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8" name="Shape 458"/>
          <p:cNvSpPr/>
          <p:nvPr/>
        </p:nvSpPr>
        <p:spPr>
          <a:xfrm>
            <a:off x="1898200" y="2806452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D14 Software</a:t>
            </a:r>
          </a:p>
        </p:txBody>
      </p:sp>
      <p:cxnSp>
        <p:nvCxnSpPr>
          <p:cNvPr id="459" name="Shape 459"/>
          <p:cNvCxnSpPr>
            <a:stCxn id="458" idx="0"/>
            <a:endCxn id="453" idx="2"/>
          </p:cNvCxnSpPr>
          <p:nvPr/>
        </p:nvCxnSpPr>
        <p:spPr>
          <a:xfrm rot="10800000" flipH="1">
            <a:off x="2851800" y="2128452"/>
            <a:ext cx="2076000" cy="6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0" name="Shape 460"/>
          <p:cNvSpPr/>
          <p:nvPr/>
        </p:nvSpPr>
        <p:spPr>
          <a:xfrm>
            <a:off x="7613467" y="5294936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PE23 Volatile Software</a:t>
            </a:r>
          </a:p>
        </p:txBody>
      </p:sp>
      <p:sp>
        <p:nvSpPr>
          <p:cNvPr id="461" name="Shape 461"/>
          <p:cNvSpPr/>
          <p:nvPr/>
        </p:nvSpPr>
        <p:spPr>
          <a:xfrm>
            <a:off x="4019067" y="5294936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PE21 Persistent Software</a:t>
            </a:r>
          </a:p>
        </p:txBody>
      </p:sp>
      <p:cxnSp>
        <p:nvCxnSpPr>
          <p:cNvPr id="462" name="Shape 462"/>
          <p:cNvCxnSpPr>
            <a:stCxn id="461" idx="0"/>
            <a:endCxn id="458" idx="2"/>
          </p:cNvCxnSpPr>
          <p:nvPr/>
        </p:nvCxnSpPr>
        <p:spPr>
          <a:xfrm rot="10800000">
            <a:off x="2851867" y="3306136"/>
            <a:ext cx="2120800" cy="198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3" name="Shape 463"/>
          <p:cNvCxnSpPr>
            <a:stCxn id="460" idx="0"/>
            <a:endCxn id="458" idx="2"/>
          </p:cNvCxnSpPr>
          <p:nvPr/>
        </p:nvCxnSpPr>
        <p:spPr>
          <a:xfrm rot="10800000">
            <a:off x="2851867" y="3306136"/>
            <a:ext cx="5715200" cy="198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4" name="Shape 464"/>
          <p:cNvCxnSpPr>
            <a:stCxn id="460" idx="0"/>
            <a:endCxn id="455" idx="2"/>
          </p:cNvCxnSpPr>
          <p:nvPr/>
        </p:nvCxnSpPr>
        <p:spPr>
          <a:xfrm rot="10800000" flipH="1">
            <a:off x="8567067" y="3234936"/>
            <a:ext cx="2278800" cy="20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5" name="Shape 465"/>
          <p:cNvCxnSpPr>
            <a:stCxn id="461" idx="0"/>
            <a:endCxn id="454" idx="2"/>
          </p:cNvCxnSpPr>
          <p:nvPr/>
        </p:nvCxnSpPr>
        <p:spPr>
          <a:xfrm rot="10800000" flipH="1">
            <a:off x="4972667" y="3234936"/>
            <a:ext cx="3151200" cy="20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6" name="Shape 466"/>
          <p:cNvCxnSpPr>
            <a:stCxn id="455" idx="1"/>
            <a:endCxn id="454" idx="3"/>
          </p:cNvCxnSpPr>
          <p:nvPr/>
        </p:nvCxnSpPr>
        <p:spPr>
          <a:xfrm rot="10800000">
            <a:off x="9077133" y="2985085"/>
            <a:ext cx="81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7" name="Shape 467"/>
          <p:cNvSpPr txBox="1"/>
          <p:nvPr/>
        </p:nvSpPr>
        <p:spPr>
          <a:xfrm>
            <a:off x="8675533" y="2406036"/>
            <a:ext cx="17772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pp17 </a:t>
            </a:r>
            <a:r>
              <a:rPr lang="en-GB" sz="1300" dirty="0"/>
              <a:t>has snapshot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7913861" y="1299602"/>
            <a:ext cx="2424138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pp18 </a:t>
            </a:r>
            <a:r>
              <a:rPr lang="en-GB" sz="1300" dirty="0"/>
              <a:t>has </a:t>
            </a:r>
            <a:r>
              <a:rPr lang="en-GB" sz="1300" dirty="0" smtClean="0"/>
              <a:t>volatile digital object part</a:t>
            </a:r>
            <a:endParaRPr lang="en-GB" sz="1300" dirty="0"/>
          </a:p>
        </p:txBody>
      </p:sp>
      <p:cxnSp>
        <p:nvCxnSpPr>
          <p:cNvPr id="469" name="Shape 469"/>
          <p:cNvCxnSpPr>
            <a:stCxn id="455" idx="0"/>
            <a:endCxn id="453" idx="0"/>
          </p:cNvCxnSpPr>
          <p:nvPr/>
        </p:nvCxnSpPr>
        <p:spPr>
          <a:xfrm rot="5400000" flipH="1">
            <a:off x="7333533" y="-777114"/>
            <a:ext cx="1106400" cy="5918400"/>
          </a:xfrm>
          <a:prstGeom prst="bentConnector3">
            <a:avLst>
              <a:gd name="adj1" fmla="val 12871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70" name="Shape 470"/>
          <p:cNvSpPr txBox="1"/>
          <p:nvPr/>
        </p:nvSpPr>
        <p:spPr>
          <a:xfrm>
            <a:off x="4840386" y="2441558"/>
            <a:ext cx="201225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pp16 </a:t>
            </a:r>
            <a:r>
              <a:rPr lang="en-GB" sz="1300" dirty="0"/>
              <a:t>has </a:t>
            </a:r>
            <a:r>
              <a:rPr lang="en-GB" sz="1300" dirty="0" smtClean="0"/>
              <a:t>persistent digital object part</a:t>
            </a:r>
            <a:endParaRPr lang="en-GB" sz="1300" dirty="0"/>
          </a:p>
        </p:txBody>
      </p:sp>
      <p:cxnSp>
        <p:nvCxnSpPr>
          <p:cNvPr id="471" name="Shape 471"/>
          <p:cNvCxnSpPr>
            <a:stCxn id="454" idx="1"/>
            <a:endCxn id="454" idx="0"/>
          </p:cNvCxnSpPr>
          <p:nvPr/>
        </p:nvCxnSpPr>
        <p:spPr>
          <a:xfrm rot="10800000" flipH="1">
            <a:off x="7170133" y="2735469"/>
            <a:ext cx="953600" cy="249600"/>
          </a:xfrm>
          <a:prstGeom prst="bentConnector4">
            <a:avLst>
              <a:gd name="adj1" fmla="val -33295"/>
              <a:gd name="adj2" fmla="val 2269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472" name="Shape 472"/>
          <p:cNvCxnSpPr>
            <a:stCxn id="461" idx="1"/>
            <a:endCxn id="461" idx="0"/>
          </p:cNvCxnSpPr>
          <p:nvPr/>
        </p:nvCxnSpPr>
        <p:spPr>
          <a:xfrm rot="10800000" flipH="1">
            <a:off x="4019067" y="5295136"/>
            <a:ext cx="953600" cy="249600"/>
          </a:xfrm>
          <a:prstGeom prst="bentConnector4">
            <a:avLst>
              <a:gd name="adj1" fmla="val -33295"/>
              <a:gd name="adj2" fmla="val 2269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73" name="Shape 473"/>
          <p:cNvSpPr txBox="1"/>
          <p:nvPr/>
        </p:nvSpPr>
        <p:spPr>
          <a:xfrm>
            <a:off x="1936155" y="5105350"/>
            <a:ext cx="215429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pp19 has persistent software </a:t>
            </a:r>
            <a:r>
              <a:rPr lang="en-GB" sz="1300" dirty="0"/>
              <a:t>part</a:t>
            </a:r>
          </a:p>
        </p:txBody>
      </p:sp>
      <p:cxnSp>
        <p:nvCxnSpPr>
          <p:cNvPr id="474" name="Shape 474"/>
          <p:cNvCxnSpPr/>
          <p:nvPr/>
        </p:nvCxnSpPr>
        <p:spPr>
          <a:xfrm rot="10800000" flipH="1">
            <a:off x="4261846" y="2753236"/>
            <a:ext cx="2579999" cy="221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5" name="Shape 475"/>
          <p:cNvCxnSpPr>
            <a:stCxn id="460" idx="1"/>
            <a:endCxn id="461" idx="3"/>
          </p:cNvCxnSpPr>
          <p:nvPr/>
        </p:nvCxnSpPr>
        <p:spPr>
          <a:xfrm rot="10800000">
            <a:off x="5926267" y="5544736"/>
            <a:ext cx="168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76" name="Shape 476"/>
          <p:cNvSpPr txBox="1"/>
          <p:nvPr/>
        </p:nvSpPr>
        <p:spPr>
          <a:xfrm>
            <a:off x="5890148" y="5117006"/>
            <a:ext cx="17772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pp22 </a:t>
            </a:r>
            <a:r>
              <a:rPr lang="en-GB" sz="1300" dirty="0"/>
              <a:t>has release</a:t>
            </a:r>
          </a:p>
        </p:txBody>
      </p:sp>
      <p:cxnSp>
        <p:nvCxnSpPr>
          <p:cNvPr id="477" name="Shape 477"/>
          <p:cNvCxnSpPr/>
          <p:nvPr/>
        </p:nvCxnSpPr>
        <p:spPr>
          <a:xfrm rot="10800000" flipH="1">
            <a:off x="6898833" y="3006336"/>
            <a:ext cx="2620800" cy="253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8" name="Shape 478"/>
          <p:cNvCxnSpPr>
            <a:stCxn id="460" idx="3"/>
            <a:endCxn id="458" idx="0"/>
          </p:cNvCxnSpPr>
          <p:nvPr/>
        </p:nvCxnSpPr>
        <p:spPr>
          <a:xfrm rot="10800000">
            <a:off x="2851867" y="2806336"/>
            <a:ext cx="6668800" cy="2738400"/>
          </a:xfrm>
          <a:prstGeom prst="bentConnector4">
            <a:avLst>
              <a:gd name="adj1" fmla="val -37586"/>
              <a:gd name="adj2" fmla="val 17046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79" name="Shape 479"/>
          <p:cNvSpPr txBox="1"/>
          <p:nvPr/>
        </p:nvSpPr>
        <p:spPr>
          <a:xfrm>
            <a:off x="8001332" y="536573"/>
            <a:ext cx="2096868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pp21 </a:t>
            </a:r>
            <a:r>
              <a:rPr lang="en-GB" sz="1300" dirty="0"/>
              <a:t>has </a:t>
            </a:r>
            <a:r>
              <a:rPr lang="en-GB" sz="1300" dirty="0" smtClean="0"/>
              <a:t>software part</a:t>
            </a:r>
            <a:endParaRPr lang="en-GB" sz="1300" dirty="0"/>
          </a:p>
        </p:txBody>
      </p:sp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462350" y="203818"/>
            <a:ext cx="11360800" cy="9432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dirty="0"/>
              <a:t>Software: </a:t>
            </a:r>
            <a:r>
              <a:rPr lang="en-GB" dirty="0" smtClean="0"/>
              <a:t>Schema</a:t>
            </a:r>
            <a:endParaRPr lang="en-GB" dirty="0"/>
          </a:p>
        </p:txBody>
      </p:sp>
      <p:cxnSp>
        <p:nvCxnSpPr>
          <p:cNvPr id="481" name="Shape 481"/>
          <p:cNvCxnSpPr/>
          <p:nvPr/>
        </p:nvCxnSpPr>
        <p:spPr>
          <a:xfrm rot="10800000">
            <a:off x="10834000" y="2059536"/>
            <a:ext cx="1192000" cy="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11296609" y="5697090"/>
            <a:ext cx="731600" cy="524800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-GB"/>
              <a:pPr/>
              <a:t>12</a:t>
            </a:fld>
            <a:endParaRPr lang="en-GB"/>
          </a:p>
        </p:txBody>
      </p:sp>
      <p:sp>
        <p:nvSpPr>
          <p:cNvPr id="33" name="Shape 461"/>
          <p:cNvSpPr/>
          <p:nvPr/>
        </p:nvSpPr>
        <p:spPr>
          <a:xfrm>
            <a:off x="4025735" y="6155258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 smtClean="0"/>
              <a:t>PE38 Schema</a:t>
            </a:r>
            <a:endParaRPr lang="en-GB" sz="1600" dirty="0"/>
          </a:p>
        </p:txBody>
      </p:sp>
      <p:cxnSp>
        <p:nvCxnSpPr>
          <p:cNvPr id="34" name="Shape 474"/>
          <p:cNvCxnSpPr>
            <a:stCxn id="33" idx="0"/>
            <a:endCxn id="461" idx="2"/>
          </p:cNvCxnSpPr>
          <p:nvPr/>
        </p:nvCxnSpPr>
        <p:spPr>
          <a:xfrm flipH="1" flipV="1">
            <a:off x="4972667" y="5794536"/>
            <a:ext cx="6668" cy="36072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94619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45136" y="140515"/>
            <a:ext cx="11360800" cy="9432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dirty="0" smtClean="0"/>
              <a:t>Services: New</a:t>
            </a:r>
            <a:endParaRPr lang="en-GB" dirty="0"/>
          </a:p>
        </p:txBody>
      </p:sp>
      <p:sp>
        <p:nvSpPr>
          <p:cNvPr id="269" name="Shape 269"/>
          <p:cNvSpPr/>
          <p:nvPr/>
        </p:nvSpPr>
        <p:spPr>
          <a:xfrm>
            <a:off x="2296530" y="2439914"/>
            <a:ext cx="1671600" cy="4996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 dirty="0"/>
              <a:t>PE1 Service</a:t>
            </a:r>
          </a:p>
        </p:txBody>
      </p:sp>
      <p:sp>
        <p:nvSpPr>
          <p:cNvPr id="270" name="Shape 270"/>
          <p:cNvSpPr/>
          <p:nvPr/>
        </p:nvSpPr>
        <p:spPr>
          <a:xfrm>
            <a:off x="4408312" y="3209004"/>
            <a:ext cx="1671600" cy="4996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PE3 </a:t>
            </a:r>
            <a:r>
              <a:rPr lang="en-GB" sz="1600" dirty="0" smtClean="0"/>
              <a:t>Curating </a:t>
            </a:r>
            <a:r>
              <a:rPr lang="en-GB" sz="1600" dirty="0"/>
              <a:t>Service</a:t>
            </a:r>
          </a:p>
        </p:txBody>
      </p:sp>
      <p:sp>
        <p:nvSpPr>
          <p:cNvPr id="271" name="Shape 271"/>
          <p:cNvSpPr/>
          <p:nvPr/>
        </p:nvSpPr>
        <p:spPr>
          <a:xfrm>
            <a:off x="2262063" y="3185914"/>
            <a:ext cx="1671600" cy="4996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PE8 E-Service</a:t>
            </a:r>
          </a:p>
        </p:txBody>
      </p:sp>
      <p:sp>
        <p:nvSpPr>
          <p:cNvPr id="272" name="Shape 272"/>
          <p:cNvSpPr/>
          <p:nvPr/>
        </p:nvSpPr>
        <p:spPr>
          <a:xfrm>
            <a:off x="415996" y="3185914"/>
            <a:ext cx="1671600" cy="4996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PE2 Hosting Service</a:t>
            </a:r>
          </a:p>
        </p:txBody>
      </p:sp>
      <p:cxnSp>
        <p:nvCxnSpPr>
          <p:cNvPr id="273" name="Shape 273"/>
          <p:cNvCxnSpPr>
            <a:stCxn id="272" idx="0"/>
            <a:endCxn id="269" idx="2"/>
          </p:cNvCxnSpPr>
          <p:nvPr/>
        </p:nvCxnSpPr>
        <p:spPr>
          <a:xfrm rot="10800000" flipH="1">
            <a:off x="1251796" y="2939514"/>
            <a:ext cx="1880400" cy="24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4" name="Shape 274"/>
          <p:cNvCxnSpPr>
            <a:stCxn id="271" idx="0"/>
            <a:endCxn id="269" idx="2"/>
          </p:cNvCxnSpPr>
          <p:nvPr/>
        </p:nvCxnSpPr>
        <p:spPr>
          <a:xfrm rot="10800000" flipH="1">
            <a:off x="3097863" y="2939514"/>
            <a:ext cx="34400" cy="24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5" name="Shape 275"/>
          <p:cNvCxnSpPr>
            <a:stCxn id="270" idx="0"/>
            <a:endCxn id="269" idx="2"/>
          </p:cNvCxnSpPr>
          <p:nvPr/>
        </p:nvCxnSpPr>
        <p:spPr>
          <a:xfrm flipH="1" flipV="1">
            <a:off x="3132330" y="2939514"/>
            <a:ext cx="2111782" cy="2694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6" name="Shape 276"/>
          <p:cNvSpPr/>
          <p:nvPr/>
        </p:nvSpPr>
        <p:spPr>
          <a:xfrm>
            <a:off x="2296530" y="1298981"/>
            <a:ext cx="1671600" cy="4996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/>
              <a:t>E7 Activity</a:t>
            </a:r>
          </a:p>
        </p:txBody>
      </p:sp>
      <p:cxnSp>
        <p:nvCxnSpPr>
          <p:cNvPr id="277" name="Shape 277"/>
          <p:cNvCxnSpPr>
            <a:stCxn id="269" idx="0"/>
            <a:endCxn id="276" idx="2"/>
          </p:cNvCxnSpPr>
          <p:nvPr/>
        </p:nvCxnSpPr>
        <p:spPr>
          <a:xfrm rot="10800000">
            <a:off x="3132330" y="1798714"/>
            <a:ext cx="0" cy="64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-GB"/>
              <a:pPr/>
              <a:t>2</a:t>
            </a:fld>
            <a:endParaRPr lang="en-GB"/>
          </a:p>
        </p:txBody>
      </p:sp>
      <p:sp>
        <p:nvSpPr>
          <p:cNvPr id="14" name="Shape 271"/>
          <p:cNvSpPr/>
          <p:nvPr/>
        </p:nvSpPr>
        <p:spPr>
          <a:xfrm>
            <a:off x="2264372" y="4134949"/>
            <a:ext cx="1661081" cy="771869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PE33 E-</a:t>
            </a:r>
            <a:r>
              <a:rPr lang="en-GB" sz="1600" dirty="0" smtClean="0"/>
              <a:t>Access </a:t>
            </a:r>
            <a:r>
              <a:rPr lang="en-GB" sz="1600" dirty="0"/>
              <a:t>Brokering Service</a:t>
            </a:r>
          </a:p>
        </p:txBody>
      </p:sp>
      <p:cxnSp>
        <p:nvCxnSpPr>
          <p:cNvPr id="25" name="Shape 274"/>
          <p:cNvCxnSpPr>
            <a:stCxn id="14" idx="0"/>
            <a:endCxn id="271" idx="2"/>
          </p:cNvCxnSpPr>
          <p:nvPr/>
        </p:nvCxnSpPr>
        <p:spPr>
          <a:xfrm flipV="1">
            <a:off x="3094913" y="3685514"/>
            <a:ext cx="2950" cy="4494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Curved Connector 16"/>
          <p:cNvCxnSpPr>
            <a:stCxn id="14" idx="3"/>
            <a:endCxn id="271" idx="3"/>
          </p:cNvCxnSpPr>
          <p:nvPr/>
        </p:nvCxnSpPr>
        <p:spPr>
          <a:xfrm flipV="1">
            <a:off x="3925453" y="3435714"/>
            <a:ext cx="8210" cy="1085170"/>
          </a:xfrm>
          <a:prstGeom prst="curvedConnector3">
            <a:avLst>
              <a:gd name="adj1" fmla="val 288440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06454" y="4098637"/>
            <a:ext cx="253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pp46 brokered access to</a:t>
            </a:r>
            <a:endParaRPr lang="en-US" dirty="0"/>
          </a:p>
        </p:txBody>
      </p:sp>
      <p:sp>
        <p:nvSpPr>
          <p:cNvPr id="38" name="Shape 269"/>
          <p:cNvSpPr/>
          <p:nvPr/>
        </p:nvSpPr>
        <p:spPr>
          <a:xfrm>
            <a:off x="7226840" y="2436155"/>
            <a:ext cx="2224887" cy="4996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 dirty="0" smtClean="0"/>
              <a:t>PE36 Competency Type</a:t>
            </a:r>
            <a:endParaRPr lang="en-GB" sz="1600" dirty="0"/>
          </a:p>
        </p:txBody>
      </p:sp>
      <p:cxnSp>
        <p:nvCxnSpPr>
          <p:cNvPr id="24" name="Straight Arrow Connector 23"/>
          <p:cNvCxnSpPr>
            <a:stCxn id="269" idx="3"/>
            <a:endCxn id="38" idx="1"/>
          </p:cNvCxnSpPr>
          <p:nvPr/>
        </p:nvCxnSpPr>
        <p:spPr>
          <a:xfrm flipV="1">
            <a:off x="3968130" y="2685955"/>
            <a:ext cx="3258710" cy="3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40257" y="2127269"/>
            <a:ext cx="233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pp45 had competence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148867"/>
            <a:ext cx="11360800" cy="943200"/>
          </a:xfrm>
        </p:spPr>
        <p:txBody>
          <a:bodyPr/>
          <a:lstStyle/>
          <a:p>
            <a:r>
              <a:rPr lang="en-US" dirty="0" smtClean="0"/>
              <a:t>New Service Classes and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21140"/>
              </p:ext>
            </p:extLst>
          </p:nvPr>
        </p:nvGraphicFramePr>
        <p:xfrm>
          <a:off x="272142" y="1008971"/>
          <a:ext cx="6240763" cy="374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4" imgW="6096000" imgH="3657600" progId="Word.Document.12">
                  <p:embed/>
                </p:oleObj>
              </mc:Choice>
              <mc:Fallback>
                <p:oleObj name="Document" r:id="rId4" imgW="6096000" imgH="365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142" y="1008971"/>
                        <a:ext cx="6240763" cy="3744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344445"/>
              </p:ext>
            </p:extLst>
          </p:nvPr>
        </p:nvGraphicFramePr>
        <p:xfrm>
          <a:off x="6721929" y="1458006"/>
          <a:ext cx="5470071" cy="140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7" imgW="6096000" imgH="1562100" progId="Word.Document.12">
                  <p:embed/>
                </p:oleObj>
              </mc:Choice>
              <mc:Fallback>
                <p:oleObj name="Document" r:id="rId7" imgW="6096000" imgH="156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21929" y="1458006"/>
                        <a:ext cx="5470071" cy="1401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871889"/>
              </p:ext>
            </p:extLst>
          </p:nvPr>
        </p:nvGraphicFramePr>
        <p:xfrm>
          <a:off x="6749142" y="2835955"/>
          <a:ext cx="5422847" cy="1536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10" imgW="6096000" imgH="1727200" progId="Word.Document.12">
                  <p:embed/>
                </p:oleObj>
              </mc:Choice>
              <mc:Fallback>
                <p:oleObj name="Document" r:id="rId10" imgW="6096000" imgH="172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9142" y="2835955"/>
                        <a:ext cx="5422847" cy="1536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50818"/>
              </p:ext>
            </p:extLst>
          </p:nvPr>
        </p:nvGraphicFramePr>
        <p:xfrm>
          <a:off x="272143" y="4713742"/>
          <a:ext cx="6096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13" imgW="6096000" imgH="1219200" progId="Word.Document.12">
                  <p:embed/>
                </p:oleObj>
              </mc:Choice>
              <mc:Fallback>
                <p:oleObj name="Document" r:id="rId13" imgW="6096000" imgH="121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2143" y="4713742"/>
                        <a:ext cx="6096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16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45136" y="140515"/>
            <a:ext cx="11360800" cy="9432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dirty="0" smtClean="0"/>
              <a:t>Projects and Actors: New</a:t>
            </a:r>
            <a:endParaRPr lang="en-GB" dirty="0"/>
          </a:p>
        </p:txBody>
      </p:sp>
      <p:sp>
        <p:nvSpPr>
          <p:cNvPr id="276" name="Shape 276"/>
          <p:cNvSpPr/>
          <p:nvPr/>
        </p:nvSpPr>
        <p:spPr>
          <a:xfrm>
            <a:off x="8103895" y="1564526"/>
            <a:ext cx="1671600" cy="4996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 dirty="0"/>
              <a:t>E7 Activity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-GB"/>
              <a:pPr/>
              <a:t>4</a:t>
            </a:fld>
            <a:endParaRPr lang="en-GB"/>
          </a:p>
        </p:txBody>
      </p:sp>
      <p:sp>
        <p:nvSpPr>
          <p:cNvPr id="33" name="Shape 269"/>
          <p:cNvSpPr/>
          <p:nvPr/>
        </p:nvSpPr>
        <p:spPr>
          <a:xfrm>
            <a:off x="8106202" y="2557678"/>
            <a:ext cx="1671600" cy="4996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 dirty="0" smtClean="0"/>
              <a:t>PE35 Project</a:t>
            </a:r>
            <a:endParaRPr lang="en-GB" sz="1600" dirty="0"/>
          </a:p>
        </p:txBody>
      </p:sp>
      <p:cxnSp>
        <p:nvCxnSpPr>
          <p:cNvPr id="34" name="Shape 277"/>
          <p:cNvCxnSpPr>
            <a:stCxn id="33" idx="0"/>
            <a:endCxn id="276" idx="2"/>
          </p:cNvCxnSpPr>
          <p:nvPr/>
        </p:nvCxnSpPr>
        <p:spPr>
          <a:xfrm flipH="1" flipV="1">
            <a:off x="8939695" y="2064126"/>
            <a:ext cx="2307" cy="4935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" name="Shape 269"/>
          <p:cNvSpPr/>
          <p:nvPr/>
        </p:nvSpPr>
        <p:spPr>
          <a:xfrm>
            <a:off x="8105737" y="4436221"/>
            <a:ext cx="1671600" cy="4996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 dirty="0" smtClean="0"/>
              <a:t>PE26 RI Project</a:t>
            </a:r>
            <a:endParaRPr lang="en-GB" sz="1600" dirty="0"/>
          </a:p>
        </p:txBody>
      </p:sp>
      <p:cxnSp>
        <p:nvCxnSpPr>
          <p:cNvPr id="23" name="Shape 274"/>
          <p:cNvCxnSpPr>
            <a:stCxn id="22" idx="0"/>
            <a:endCxn id="33" idx="2"/>
          </p:cNvCxnSpPr>
          <p:nvPr/>
        </p:nvCxnSpPr>
        <p:spPr>
          <a:xfrm flipV="1">
            <a:off x="8941537" y="3057278"/>
            <a:ext cx="465" cy="137894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" name="Shape 578"/>
          <p:cNvSpPr/>
          <p:nvPr/>
        </p:nvSpPr>
        <p:spPr>
          <a:xfrm>
            <a:off x="2718479" y="1365704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/>
              <a:t>E39 Actor</a:t>
            </a:r>
          </a:p>
        </p:txBody>
      </p:sp>
      <p:sp>
        <p:nvSpPr>
          <p:cNvPr id="51" name="Shape 579"/>
          <p:cNvSpPr/>
          <p:nvPr/>
        </p:nvSpPr>
        <p:spPr>
          <a:xfrm>
            <a:off x="4786906" y="2434976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E21 Person</a:t>
            </a:r>
          </a:p>
        </p:txBody>
      </p:sp>
      <p:sp>
        <p:nvSpPr>
          <p:cNvPr id="52" name="Shape 580"/>
          <p:cNvSpPr/>
          <p:nvPr/>
        </p:nvSpPr>
        <p:spPr>
          <a:xfrm>
            <a:off x="2698833" y="2434976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E74 </a:t>
            </a:r>
            <a:r>
              <a:rPr lang="en-GB" sz="1600" dirty="0" smtClean="0"/>
              <a:t>Group</a:t>
            </a:r>
            <a:endParaRPr lang="en-GB" sz="1600" dirty="0"/>
          </a:p>
        </p:txBody>
      </p:sp>
      <p:cxnSp>
        <p:nvCxnSpPr>
          <p:cNvPr id="53" name="Shape 581"/>
          <p:cNvCxnSpPr>
            <a:stCxn id="52" idx="0"/>
            <a:endCxn id="50" idx="2"/>
          </p:cNvCxnSpPr>
          <p:nvPr/>
        </p:nvCxnSpPr>
        <p:spPr>
          <a:xfrm flipV="1">
            <a:off x="3534633" y="1865304"/>
            <a:ext cx="19646" cy="5696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" name="Shape 582"/>
          <p:cNvCxnSpPr>
            <a:stCxn id="51" idx="0"/>
            <a:endCxn id="50" idx="2"/>
          </p:cNvCxnSpPr>
          <p:nvPr/>
        </p:nvCxnSpPr>
        <p:spPr>
          <a:xfrm flipH="1" flipV="1">
            <a:off x="3554279" y="1865304"/>
            <a:ext cx="2068427" cy="5696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" name="Shape 583"/>
          <p:cNvCxnSpPr>
            <a:stCxn id="52" idx="1"/>
            <a:endCxn id="50" idx="1"/>
          </p:cNvCxnSpPr>
          <p:nvPr/>
        </p:nvCxnSpPr>
        <p:spPr>
          <a:xfrm rot="10800000" flipH="1">
            <a:off x="2698833" y="1615504"/>
            <a:ext cx="19646" cy="1069272"/>
          </a:xfrm>
          <a:prstGeom prst="bentConnector3">
            <a:avLst>
              <a:gd name="adj1" fmla="val -11635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56" name="Shape 584"/>
          <p:cNvSpPr txBox="1"/>
          <p:nvPr/>
        </p:nvSpPr>
        <p:spPr>
          <a:xfrm>
            <a:off x="238569" y="2105776"/>
            <a:ext cx="2142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/>
              <a:t>p107 has current or former member</a:t>
            </a:r>
          </a:p>
        </p:txBody>
      </p:sp>
      <p:sp>
        <p:nvSpPr>
          <p:cNvPr id="57" name="Shape 585"/>
          <p:cNvSpPr/>
          <p:nvPr/>
        </p:nvSpPr>
        <p:spPr>
          <a:xfrm>
            <a:off x="878651" y="3816822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E40 </a:t>
            </a:r>
            <a:r>
              <a:rPr lang="en-GB" sz="1600" dirty="0" smtClean="0"/>
              <a:t>Legal Body</a:t>
            </a:r>
            <a:endParaRPr lang="en-GB" sz="1600" dirty="0"/>
          </a:p>
        </p:txBody>
      </p:sp>
      <p:sp>
        <p:nvSpPr>
          <p:cNvPr id="58" name="Shape 586"/>
          <p:cNvSpPr/>
          <p:nvPr/>
        </p:nvSpPr>
        <p:spPr>
          <a:xfrm>
            <a:off x="3652579" y="4879002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PE25 RI Consortium</a:t>
            </a:r>
          </a:p>
        </p:txBody>
      </p:sp>
      <p:cxnSp>
        <p:nvCxnSpPr>
          <p:cNvPr id="59" name="Shape 587"/>
          <p:cNvCxnSpPr>
            <a:stCxn id="58" idx="0"/>
            <a:endCxn id="68" idx="2"/>
          </p:cNvCxnSpPr>
          <p:nvPr/>
        </p:nvCxnSpPr>
        <p:spPr>
          <a:xfrm flipV="1">
            <a:off x="4488379" y="4322340"/>
            <a:ext cx="6836" cy="5566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" name="Shape 588"/>
          <p:cNvCxnSpPr>
            <a:stCxn id="57" idx="0"/>
            <a:endCxn id="52" idx="2"/>
          </p:cNvCxnSpPr>
          <p:nvPr/>
        </p:nvCxnSpPr>
        <p:spPr>
          <a:xfrm flipV="1">
            <a:off x="1714451" y="2934576"/>
            <a:ext cx="1820182" cy="88224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" name="Shape 580"/>
          <p:cNvSpPr/>
          <p:nvPr/>
        </p:nvSpPr>
        <p:spPr>
          <a:xfrm>
            <a:off x="3659415" y="3822740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 smtClean="0"/>
              <a:t>PE34 Team</a:t>
            </a:r>
            <a:endParaRPr lang="en-GB" sz="1600" dirty="0"/>
          </a:p>
        </p:txBody>
      </p:sp>
      <p:cxnSp>
        <p:nvCxnSpPr>
          <p:cNvPr id="74" name="Shape 588"/>
          <p:cNvCxnSpPr>
            <a:stCxn id="68" idx="0"/>
            <a:endCxn id="52" idx="2"/>
          </p:cNvCxnSpPr>
          <p:nvPr/>
        </p:nvCxnSpPr>
        <p:spPr>
          <a:xfrm flipH="1" flipV="1">
            <a:off x="3534633" y="2934576"/>
            <a:ext cx="960582" cy="88816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5" name="Straight Arrow Connector 284"/>
          <p:cNvCxnSpPr>
            <a:stCxn id="33" idx="1"/>
            <a:endCxn id="68" idx="3"/>
          </p:cNvCxnSpPr>
          <p:nvPr/>
        </p:nvCxnSpPr>
        <p:spPr>
          <a:xfrm flipH="1">
            <a:off x="5331015" y="2807478"/>
            <a:ext cx="2775187" cy="1265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Shape 584"/>
          <p:cNvSpPr txBox="1"/>
          <p:nvPr/>
        </p:nvSpPr>
        <p:spPr>
          <a:xfrm>
            <a:off x="5355515" y="3170266"/>
            <a:ext cx="2142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pp44 had team</a:t>
            </a:r>
            <a:endParaRPr lang="en-GB" sz="1300" dirty="0"/>
          </a:p>
        </p:txBody>
      </p:sp>
      <p:cxnSp>
        <p:nvCxnSpPr>
          <p:cNvPr id="32" name="Straight Arrow Connector 31"/>
          <p:cNvCxnSpPr>
            <a:stCxn id="22" idx="1"/>
            <a:endCxn id="58" idx="3"/>
          </p:cNvCxnSpPr>
          <p:nvPr/>
        </p:nvCxnSpPr>
        <p:spPr>
          <a:xfrm flipH="1">
            <a:off x="5324179" y="4686021"/>
            <a:ext cx="2781558" cy="442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hape 584"/>
          <p:cNvSpPr txBox="1"/>
          <p:nvPr/>
        </p:nvSpPr>
        <p:spPr>
          <a:xfrm>
            <a:off x="6258370" y="4996757"/>
            <a:ext cx="2142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pp25 is maintained by</a:t>
            </a:r>
            <a:endParaRPr lang="en-GB" sz="13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6488545" y="3648364"/>
            <a:ext cx="357910" cy="122381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33" idx="3"/>
            <a:endCxn id="276" idx="0"/>
          </p:cNvCxnSpPr>
          <p:nvPr/>
        </p:nvCxnSpPr>
        <p:spPr>
          <a:xfrm flipH="1" flipV="1">
            <a:off x="8939695" y="1564526"/>
            <a:ext cx="838107" cy="1242952"/>
          </a:xfrm>
          <a:prstGeom prst="curvedConnector4">
            <a:avLst>
              <a:gd name="adj1" fmla="val -89377"/>
              <a:gd name="adj2" fmla="val 11839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Shape 584"/>
          <p:cNvSpPr txBox="1"/>
          <p:nvPr/>
        </p:nvSpPr>
        <p:spPr>
          <a:xfrm>
            <a:off x="9262944" y="828748"/>
            <a:ext cx="2142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Pp43 supported project activity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9662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139994"/>
            <a:ext cx="11360800" cy="943200"/>
          </a:xfrm>
        </p:spPr>
        <p:txBody>
          <a:bodyPr/>
          <a:lstStyle/>
          <a:p>
            <a:r>
              <a:rPr lang="en-US" dirty="0" smtClean="0"/>
              <a:t>New Project and Actor Classes and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61129"/>
              </p:ext>
            </p:extLst>
          </p:nvPr>
        </p:nvGraphicFramePr>
        <p:xfrm>
          <a:off x="106435" y="1064981"/>
          <a:ext cx="5705680" cy="3024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Document" r:id="rId4" imgW="6324600" imgH="3352800" progId="Word.Document.12">
                  <p:embed/>
                </p:oleObj>
              </mc:Choice>
              <mc:Fallback>
                <p:oleObj name="Document" r:id="rId4" imgW="6324600" imgH="335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435" y="1064981"/>
                        <a:ext cx="5705680" cy="3024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659502"/>
              </p:ext>
            </p:extLst>
          </p:nvPr>
        </p:nvGraphicFramePr>
        <p:xfrm>
          <a:off x="5921614" y="1068673"/>
          <a:ext cx="60960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Document" r:id="rId7" imgW="6096000" imgH="2844800" progId="Word.Document.12">
                  <p:embed/>
                </p:oleObj>
              </mc:Choice>
              <mc:Fallback>
                <p:oleObj name="Document" r:id="rId7" imgW="6096000" imgH="284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1614" y="1068673"/>
                        <a:ext cx="6096000" cy="28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270195"/>
              </p:ext>
            </p:extLst>
          </p:nvPr>
        </p:nvGraphicFramePr>
        <p:xfrm>
          <a:off x="181428" y="4151313"/>
          <a:ext cx="60960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r:id="rId10" imgW="6096000" imgH="1727200" progId="Word.Document.12">
                  <p:embed/>
                </p:oleObj>
              </mc:Choice>
              <mc:Fallback>
                <p:oleObj name="Document" r:id="rId10" imgW="6096000" imgH="172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1428" y="4151313"/>
                        <a:ext cx="60960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699901"/>
              </p:ext>
            </p:extLst>
          </p:nvPr>
        </p:nvGraphicFramePr>
        <p:xfrm>
          <a:off x="6096000" y="4206649"/>
          <a:ext cx="60960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13" imgW="6096000" imgH="1562100" progId="Word.Document.12">
                  <p:embed/>
                </p:oleObj>
              </mc:Choice>
              <mc:Fallback>
                <p:oleObj name="Document" r:id="rId13" imgW="6096000" imgH="156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96000" y="4206649"/>
                        <a:ext cx="60960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8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407133" y="186967"/>
            <a:ext cx="11360800" cy="9432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dirty="0" smtClean="0"/>
              <a:t>Actors: New</a:t>
            </a:r>
            <a:endParaRPr lang="en-GB" dirty="0"/>
          </a:p>
        </p:txBody>
      </p:sp>
      <p:sp>
        <p:nvSpPr>
          <p:cNvPr id="589" name="Shape 58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-GB"/>
              <a:pPr/>
              <a:t>6</a:t>
            </a:fld>
            <a:endParaRPr lang="en-GB"/>
          </a:p>
        </p:txBody>
      </p:sp>
      <p:sp>
        <p:nvSpPr>
          <p:cNvPr id="15" name="Shape 578"/>
          <p:cNvSpPr/>
          <p:nvPr/>
        </p:nvSpPr>
        <p:spPr>
          <a:xfrm>
            <a:off x="2718479" y="1365704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/>
              <a:t>E39 Actor</a:t>
            </a:r>
          </a:p>
        </p:txBody>
      </p:sp>
      <p:sp>
        <p:nvSpPr>
          <p:cNvPr id="16" name="Shape 579"/>
          <p:cNvSpPr/>
          <p:nvPr/>
        </p:nvSpPr>
        <p:spPr>
          <a:xfrm>
            <a:off x="4786906" y="2434976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E21 Person</a:t>
            </a:r>
          </a:p>
        </p:txBody>
      </p:sp>
      <p:sp>
        <p:nvSpPr>
          <p:cNvPr id="17" name="Shape 580"/>
          <p:cNvSpPr/>
          <p:nvPr/>
        </p:nvSpPr>
        <p:spPr>
          <a:xfrm>
            <a:off x="2698833" y="2434976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E74 </a:t>
            </a:r>
            <a:r>
              <a:rPr lang="en-GB" sz="1600" dirty="0" smtClean="0"/>
              <a:t>Group</a:t>
            </a:r>
            <a:endParaRPr lang="en-GB" sz="1600" dirty="0"/>
          </a:p>
        </p:txBody>
      </p:sp>
      <p:cxnSp>
        <p:nvCxnSpPr>
          <p:cNvPr id="18" name="Shape 581"/>
          <p:cNvCxnSpPr>
            <a:stCxn id="17" idx="0"/>
            <a:endCxn id="15" idx="2"/>
          </p:cNvCxnSpPr>
          <p:nvPr/>
        </p:nvCxnSpPr>
        <p:spPr>
          <a:xfrm flipV="1">
            <a:off x="3534633" y="1865304"/>
            <a:ext cx="19646" cy="5696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582"/>
          <p:cNvCxnSpPr>
            <a:stCxn id="16" idx="0"/>
            <a:endCxn id="15" idx="2"/>
          </p:cNvCxnSpPr>
          <p:nvPr/>
        </p:nvCxnSpPr>
        <p:spPr>
          <a:xfrm flipH="1" flipV="1">
            <a:off x="3554279" y="1865304"/>
            <a:ext cx="2068427" cy="5696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583"/>
          <p:cNvCxnSpPr>
            <a:stCxn id="17" idx="1"/>
            <a:endCxn id="15" idx="1"/>
          </p:cNvCxnSpPr>
          <p:nvPr/>
        </p:nvCxnSpPr>
        <p:spPr>
          <a:xfrm rot="10800000" flipH="1">
            <a:off x="2698833" y="1615504"/>
            <a:ext cx="19646" cy="1069272"/>
          </a:xfrm>
          <a:prstGeom prst="bentConnector3">
            <a:avLst>
              <a:gd name="adj1" fmla="val -11635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1" name="Shape 584"/>
          <p:cNvSpPr txBox="1"/>
          <p:nvPr/>
        </p:nvSpPr>
        <p:spPr>
          <a:xfrm>
            <a:off x="238569" y="2105776"/>
            <a:ext cx="2142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/>
              <a:t>p107 has current or former member</a:t>
            </a:r>
          </a:p>
        </p:txBody>
      </p:sp>
      <p:sp>
        <p:nvSpPr>
          <p:cNvPr id="22" name="Shape 585"/>
          <p:cNvSpPr/>
          <p:nvPr/>
        </p:nvSpPr>
        <p:spPr>
          <a:xfrm>
            <a:off x="878651" y="3816822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E40 </a:t>
            </a:r>
            <a:r>
              <a:rPr lang="en-GB" sz="1600" dirty="0" smtClean="0"/>
              <a:t>Legal Body</a:t>
            </a:r>
            <a:endParaRPr lang="en-GB" sz="1600" dirty="0"/>
          </a:p>
        </p:txBody>
      </p:sp>
      <p:sp>
        <p:nvSpPr>
          <p:cNvPr id="23" name="Shape 586"/>
          <p:cNvSpPr/>
          <p:nvPr/>
        </p:nvSpPr>
        <p:spPr>
          <a:xfrm>
            <a:off x="3652579" y="4879002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PE25 RI Consortium</a:t>
            </a:r>
          </a:p>
        </p:txBody>
      </p:sp>
      <p:cxnSp>
        <p:nvCxnSpPr>
          <p:cNvPr id="24" name="Shape 587"/>
          <p:cNvCxnSpPr>
            <a:stCxn id="23" idx="0"/>
            <a:endCxn id="26" idx="2"/>
          </p:cNvCxnSpPr>
          <p:nvPr/>
        </p:nvCxnSpPr>
        <p:spPr>
          <a:xfrm flipV="1">
            <a:off x="4488379" y="4322340"/>
            <a:ext cx="6836" cy="5566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" name="Shape 588"/>
          <p:cNvCxnSpPr>
            <a:stCxn id="22" idx="0"/>
            <a:endCxn id="17" idx="2"/>
          </p:cNvCxnSpPr>
          <p:nvPr/>
        </p:nvCxnSpPr>
        <p:spPr>
          <a:xfrm flipV="1">
            <a:off x="1714451" y="2934576"/>
            <a:ext cx="1820182" cy="88224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" name="Shape 580"/>
          <p:cNvSpPr/>
          <p:nvPr/>
        </p:nvSpPr>
        <p:spPr>
          <a:xfrm>
            <a:off x="3659415" y="3822740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 smtClean="0"/>
              <a:t>PE34 Team</a:t>
            </a:r>
            <a:endParaRPr lang="en-GB" sz="1600" dirty="0"/>
          </a:p>
        </p:txBody>
      </p:sp>
      <p:cxnSp>
        <p:nvCxnSpPr>
          <p:cNvPr id="27" name="Shape 588"/>
          <p:cNvCxnSpPr>
            <a:stCxn id="26" idx="0"/>
            <a:endCxn id="17" idx="2"/>
          </p:cNvCxnSpPr>
          <p:nvPr/>
        </p:nvCxnSpPr>
        <p:spPr>
          <a:xfrm flipH="1" flipV="1">
            <a:off x="3534633" y="2934576"/>
            <a:ext cx="960582" cy="88816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46599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title"/>
          </p:nvPr>
        </p:nvSpPr>
        <p:spPr>
          <a:xfrm>
            <a:off x="415600" y="93834"/>
            <a:ext cx="11360800" cy="9432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dirty="0"/>
              <a:t>E-Service </a:t>
            </a:r>
            <a:r>
              <a:rPr lang="en-GB" dirty="0" smtClean="0"/>
              <a:t>Pattern</a:t>
            </a:r>
            <a:endParaRPr lang="en-GB" dirty="0"/>
          </a:p>
        </p:txBody>
      </p:sp>
      <p:sp>
        <p:nvSpPr>
          <p:cNvPr id="732" name="Shape 732"/>
          <p:cNvSpPr/>
          <p:nvPr/>
        </p:nvSpPr>
        <p:spPr>
          <a:xfrm>
            <a:off x="5444367" y="1397100"/>
            <a:ext cx="1671600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PE8 E-Service</a:t>
            </a:r>
          </a:p>
        </p:txBody>
      </p:sp>
      <p:sp>
        <p:nvSpPr>
          <p:cNvPr id="733" name="Shape 733"/>
          <p:cNvSpPr/>
          <p:nvPr/>
        </p:nvSpPr>
        <p:spPr>
          <a:xfrm>
            <a:off x="1201133" y="3967233"/>
            <a:ext cx="2307200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PE13 S/W Computing E- Service</a:t>
            </a:r>
          </a:p>
        </p:txBody>
      </p:sp>
      <p:sp>
        <p:nvSpPr>
          <p:cNvPr id="734" name="Shape 734"/>
          <p:cNvSpPr/>
          <p:nvPr/>
        </p:nvSpPr>
        <p:spPr>
          <a:xfrm>
            <a:off x="1518933" y="2685500"/>
            <a:ext cx="1671600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PE6 Software Hosting Service</a:t>
            </a:r>
          </a:p>
        </p:txBody>
      </p:sp>
      <p:sp>
        <p:nvSpPr>
          <p:cNvPr id="735" name="Shape 735"/>
          <p:cNvSpPr/>
          <p:nvPr/>
        </p:nvSpPr>
        <p:spPr>
          <a:xfrm>
            <a:off x="7876367" y="3907600"/>
            <a:ext cx="1901200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PE11 Software Curating Service</a:t>
            </a:r>
          </a:p>
        </p:txBody>
      </p:sp>
      <p:sp>
        <p:nvSpPr>
          <p:cNvPr id="736" name="Shape 736"/>
          <p:cNvSpPr/>
          <p:nvPr/>
        </p:nvSpPr>
        <p:spPr>
          <a:xfrm>
            <a:off x="3833833" y="4011967"/>
            <a:ext cx="2378000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PE14 Software Delivery E- Service</a:t>
            </a:r>
          </a:p>
        </p:txBody>
      </p:sp>
      <p:sp>
        <p:nvSpPr>
          <p:cNvPr id="737" name="Shape 737"/>
          <p:cNvSpPr/>
          <p:nvPr/>
        </p:nvSpPr>
        <p:spPr>
          <a:xfrm>
            <a:off x="6280167" y="5021600"/>
            <a:ext cx="1901200" cy="5000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PE17 Curated S/W E- Service</a:t>
            </a:r>
          </a:p>
        </p:txBody>
      </p:sp>
      <p:cxnSp>
        <p:nvCxnSpPr>
          <p:cNvPr id="738" name="Shape 738"/>
          <p:cNvCxnSpPr>
            <a:stCxn id="736" idx="0"/>
            <a:endCxn id="732" idx="2"/>
          </p:cNvCxnSpPr>
          <p:nvPr/>
        </p:nvCxnSpPr>
        <p:spPr>
          <a:xfrm rot="10800000" flipH="1">
            <a:off x="5022833" y="1896767"/>
            <a:ext cx="1257200" cy="21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39" name="Shape 739"/>
          <p:cNvCxnSpPr>
            <a:stCxn id="736" idx="0"/>
            <a:endCxn id="734" idx="2"/>
          </p:cNvCxnSpPr>
          <p:nvPr/>
        </p:nvCxnSpPr>
        <p:spPr>
          <a:xfrm rot="10800000">
            <a:off x="2354833" y="3185167"/>
            <a:ext cx="2668000" cy="82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0" name="Shape 740"/>
          <p:cNvCxnSpPr>
            <a:stCxn id="733" idx="0"/>
            <a:endCxn id="734" idx="2"/>
          </p:cNvCxnSpPr>
          <p:nvPr/>
        </p:nvCxnSpPr>
        <p:spPr>
          <a:xfrm rot="10800000">
            <a:off x="2354733" y="3185233"/>
            <a:ext cx="0" cy="78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1" name="Shape 741"/>
          <p:cNvCxnSpPr>
            <a:stCxn id="737" idx="0"/>
            <a:endCxn id="735" idx="2"/>
          </p:cNvCxnSpPr>
          <p:nvPr/>
        </p:nvCxnSpPr>
        <p:spPr>
          <a:xfrm rot="10800000" flipH="1">
            <a:off x="7230767" y="4407200"/>
            <a:ext cx="1596400" cy="6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2" name="Shape 742"/>
          <p:cNvCxnSpPr>
            <a:stCxn id="737" idx="0"/>
            <a:endCxn id="736" idx="2"/>
          </p:cNvCxnSpPr>
          <p:nvPr/>
        </p:nvCxnSpPr>
        <p:spPr>
          <a:xfrm rot="10800000">
            <a:off x="5022767" y="4511600"/>
            <a:ext cx="2208000" cy="51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3" name="Shape 743"/>
          <p:cNvSpPr/>
          <p:nvPr/>
        </p:nvSpPr>
        <p:spPr>
          <a:xfrm>
            <a:off x="8826967" y="640667"/>
            <a:ext cx="1907200" cy="499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PE29 Access Point</a:t>
            </a:r>
          </a:p>
        </p:txBody>
      </p:sp>
      <p:sp>
        <p:nvSpPr>
          <p:cNvPr id="744" name="Shape 744"/>
          <p:cNvSpPr/>
          <p:nvPr/>
        </p:nvSpPr>
        <p:spPr>
          <a:xfrm>
            <a:off x="8826967" y="1397033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D14 Software</a:t>
            </a:r>
          </a:p>
        </p:txBody>
      </p:sp>
      <p:cxnSp>
        <p:nvCxnSpPr>
          <p:cNvPr id="745" name="Shape 745"/>
          <p:cNvCxnSpPr>
            <a:stCxn id="732" idx="3"/>
            <a:endCxn id="744" idx="1"/>
          </p:cNvCxnSpPr>
          <p:nvPr/>
        </p:nvCxnSpPr>
        <p:spPr>
          <a:xfrm>
            <a:off x="7115967" y="1646900"/>
            <a:ext cx="17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6" name="Shape 746"/>
          <p:cNvCxnSpPr>
            <a:stCxn id="732" idx="3"/>
            <a:endCxn id="743" idx="1"/>
          </p:cNvCxnSpPr>
          <p:nvPr/>
        </p:nvCxnSpPr>
        <p:spPr>
          <a:xfrm rot="10800000" flipH="1">
            <a:off x="7115967" y="890500"/>
            <a:ext cx="1711200" cy="75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7" name="Shape 747"/>
          <p:cNvSpPr txBox="1"/>
          <p:nvPr/>
        </p:nvSpPr>
        <p:spPr>
          <a:xfrm>
            <a:off x="7334167" y="1357300"/>
            <a:ext cx="1492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pp29 </a:t>
            </a:r>
            <a:r>
              <a:rPr lang="en-GB" sz="1300" dirty="0"/>
              <a:t>uses access protocol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6829703" y="640667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pp28 </a:t>
            </a:r>
            <a:r>
              <a:rPr lang="en-GB" sz="1300" dirty="0"/>
              <a:t>has designated access point</a:t>
            </a:r>
          </a:p>
        </p:txBody>
      </p:sp>
      <p:sp>
        <p:nvSpPr>
          <p:cNvPr id="749" name="Shape 749"/>
          <p:cNvSpPr/>
          <p:nvPr/>
        </p:nvSpPr>
        <p:spPr>
          <a:xfrm>
            <a:off x="2452300" y="5191100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D14 Software</a:t>
            </a:r>
          </a:p>
        </p:txBody>
      </p:sp>
      <p:cxnSp>
        <p:nvCxnSpPr>
          <p:cNvPr id="750" name="Shape 750"/>
          <p:cNvCxnSpPr>
            <a:stCxn id="733" idx="0"/>
            <a:endCxn id="732" idx="2"/>
          </p:cNvCxnSpPr>
          <p:nvPr/>
        </p:nvCxnSpPr>
        <p:spPr>
          <a:xfrm rot="10800000" flipH="1">
            <a:off x="2354733" y="1896834"/>
            <a:ext cx="3925600" cy="2070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1" name="Shape 751"/>
          <p:cNvCxnSpPr>
            <a:stCxn id="734" idx="1"/>
            <a:endCxn id="749" idx="1"/>
          </p:cNvCxnSpPr>
          <p:nvPr/>
        </p:nvCxnSpPr>
        <p:spPr>
          <a:xfrm>
            <a:off x="1518933" y="2935300"/>
            <a:ext cx="933200" cy="2505600"/>
          </a:xfrm>
          <a:prstGeom prst="bentConnector3">
            <a:avLst>
              <a:gd name="adj1" fmla="val -95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52" name="Shape 752"/>
          <p:cNvSpPr txBox="1"/>
          <p:nvPr/>
        </p:nvSpPr>
        <p:spPr>
          <a:xfrm>
            <a:off x="56865" y="2282483"/>
            <a:ext cx="2514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pp7 </a:t>
            </a:r>
            <a:r>
              <a:rPr lang="en-GB" sz="1300" dirty="0"/>
              <a:t>hosts software object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1097332" y="4511649"/>
            <a:ext cx="2514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pp14 </a:t>
            </a:r>
            <a:r>
              <a:rPr lang="en-GB" sz="1300" dirty="0"/>
              <a:t>runs on request</a:t>
            </a:r>
          </a:p>
        </p:txBody>
      </p:sp>
      <p:cxnSp>
        <p:nvCxnSpPr>
          <p:cNvPr id="754" name="Shape 754"/>
          <p:cNvCxnSpPr>
            <a:stCxn id="733" idx="1"/>
            <a:endCxn id="749" idx="0"/>
          </p:cNvCxnSpPr>
          <p:nvPr/>
        </p:nvCxnSpPr>
        <p:spPr>
          <a:xfrm>
            <a:off x="1201133" y="4217033"/>
            <a:ext cx="2204800" cy="974000"/>
          </a:xfrm>
          <a:prstGeom prst="bentConnector4">
            <a:avLst>
              <a:gd name="adj1" fmla="val -14400"/>
              <a:gd name="adj2" fmla="val 6282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55" name="Shape 755"/>
          <p:cNvCxnSpPr>
            <a:stCxn id="736" idx="2"/>
            <a:endCxn id="749" idx="3"/>
          </p:cNvCxnSpPr>
          <p:nvPr/>
        </p:nvCxnSpPr>
        <p:spPr>
          <a:xfrm rot="5400000">
            <a:off x="4226633" y="4644567"/>
            <a:ext cx="929200" cy="663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56" name="Shape 756"/>
          <p:cNvSpPr txBox="1"/>
          <p:nvPr/>
        </p:nvSpPr>
        <p:spPr>
          <a:xfrm>
            <a:off x="5216865" y="5806783"/>
            <a:ext cx="2514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pp12 </a:t>
            </a:r>
            <a:r>
              <a:rPr lang="en-GB" sz="1300" dirty="0"/>
              <a:t>curates software</a:t>
            </a:r>
          </a:p>
        </p:txBody>
      </p:sp>
      <p:sp>
        <p:nvSpPr>
          <p:cNvPr id="757" name="Shape 757"/>
          <p:cNvSpPr/>
          <p:nvPr/>
        </p:nvSpPr>
        <p:spPr>
          <a:xfrm>
            <a:off x="8056633" y="2477883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/>
              <a:t>E39 Actor</a:t>
            </a:r>
          </a:p>
        </p:txBody>
      </p:sp>
      <p:cxnSp>
        <p:nvCxnSpPr>
          <p:cNvPr id="758" name="Shape 758"/>
          <p:cNvCxnSpPr>
            <a:stCxn id="732" idx="2"/>
            <a:endCxn id="757" idx="1"/>
          </p:cNvCxnSpPr>
          <p:nvPr/>
        </p:nvCxnSpPr>
        <p:spPr>
          <a:xfrm>
            <a:off x="6280167" y="1896700"/>
            <a:ext cx="1776400" cy="83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9" name="Shape 759"/>
          <p:cNvSpPr txBox="1"/>
          <p:nvPr/>
        </p:nvSpPr>
        <p:spPr>
          <a:xfrm>
            <a:off x="7271503" y="2022667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pp2 offered by</a:t>
            </a:r>
            <a:endParaRPr lang="en-GB" sz="1300" dirty="0"/>
          </a:p>
        </p:txBody>
      </p:sp>
      <p:sp>
        <p:nvSpPr>
          <p:cNvPr id="760" name="Shape 760"/>
          <p:cNvSpPr/>
          <p:nvPr/>
        </p:nvSpPr>
        <p:spPr>
          <a:xfrm>
            <a:off x="6632833" y="3317583"/>
            <a:ext cx="1671600" cy="49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/>
              <a:t>E52 Time Span</a:t>
            </a:r>
          </a:p>
        </p:txBody>
      </p:sp>
      <p:cxnSp>
        <p:nvCxnSpPr>
          <p:cNvPr id="761" name="Shape 761"/>
          <p:cNvCxnSpPr>
            <a:stCxn id="732" idx="2"/>
            <a:endCxn id="760" idx="0"/>
          </p:cNvCxnSpPr>
          <p:nvPr/>
        </p:nvCxnSpPr>
        <p:spPr>
          <a:xfrm>
            <a:off x="6280167" y="1896700"/>
            <a:ext cx="1188400" cy="142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2" name="Shape 762"/>
          <p:cNvSpPr txBox="1"/>
          <p:nvPr/>
        </p:nvSpPr>
        <p:spPr>
          <a:xfrm>
            <a:off x="5862636" y="2789733"/>
            <a:ext cx="2142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/>
              <a:t>p4 had time span</a:t>
            </a:r>
          </a:p>
        </p:txBody>
      </p:sp>
      <p:sp>
        <p:nvSpPr>
          <p:cNvPr id="763" name="Shape 763"/>
          <p:cNvSpPr txBox="1"/>
          <p:nvPr/>
        </p:nvSpPr>
        <p:spPr>
          <a:xfrm>
            <a:off x="3697032" y="4556283"/>
            <a:ext cx="2514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/>
              <a:t>p</a:t>
            </a:r>
            <a:r>
              <a:rPr lang="en-GB" sz="1300" dirty="0" smtClean="0"/>
              <a:t>e15 </a:t>
            </a:r>
            <a:r>
              <a:rPr lang="en-GB" sz="1300" dirty="0"/>
              <a:t>delivers </a:t>
            </a:r>
            <a:br>
              <a:rPr lang="en-GB" sz="1300" dirty="0"/>
            </a:br>
            <a:r>
              <a:rPr lang="en-GB" sz="1300" dirty="0"/>
              <a:t>on request</a:t>
            </a:r>
          </a:p>
        </p:txBody>
      </p:sp>
      <p:sp>
        <p:nvSpPr>
          <p:cNvPr id="764" name="Shape 764"/>
          <p:cNvSpPr/>
          <p:nvPr/>
        </p:nvSpPr>
        <p:spPr>
          <a:xfrm>
            <a:off x="2452300" y="5886267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D23 Volatile Software</a:t>
            </a:r>
          </a:p>
        </p:txBody>
      </p:sp>
      <p:cxnSp>
        <p:nvCxnSpPr>
          <p:cNvPr id="765" name="Shape 765"/>
          <p:cNvCxnSpPr>
            <a:stCxn id="764" idx="0"/>
            <a:endCxn id="749" idx="2"/>
          </p:cNvCxnSpPr>
          <p:nvPr/>
        </p:nvCxnSpPr>
        <p:spPr>
          <a:xfrm rot="10800000">
            <a:off x="3405900" y="5690667"/>
            <a:ext cx="0" cy="1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66" name="Shape 766"/>
          <p:cNvCxnSpPr>
            <a:stCxn id="735" idx="2"/>
            <a:endCxn id="764" idx="3"/>
          </p:cNvCxnSpPr>
          <p:nvPr/>
        </p:nvCxnSpPr>
        <p:spPr>
          <a:xfrm rot="5400000">
            <a:off x="5728767" y="3037800"/>
            <a:ext cx="1728800" cy="4467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67" name="Shape 76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-GB"/>
              <a:pPr/>
              <a:t>7</a:t>
            </a:fld>
            <a:endParaRPr lang="en-GB"/>
          </a:p>
        </p:txBody>
      </p:sp>
      <p:sp>
        <p:nvSpPr>
          <p:cNvPr id="40" name="Shape 744"/>
          <p:cNvSpPr/>
          <p:nvPr/>
        </p:nvSpPr>
        <p:spPr>
          <a:xfrm>
            <a:off x="2265309" y="1403684"/>
            <a:ext cx="1907200" cy="4996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 smtClean="0"/>
              <a:t>PE37 Protocol Type</a:t>
            </a:r>
            <a:endParaRPr lang="en-GB" sz="1600" dirty="0"/>
          </a:p>
        </p:txBody>
      </p:sp>
      <p:cxnSp>
        <p:nvCxnSpPr>
          <p:cNvPr id="3" name="Straight Arrow Connector 2"/>
          <p:cNvCxnSpPr>
            <a:stCxn id="732" idx="1"/>
            <a:endCxn id="40" idx="3"/>
          </p:cNvCxnSpPr>
          <p:nvPr/>
        </p:nvCxnSpPr>
        <p:spPr>
          <a:xfrm flipH="1">
            <a:off x="4172509" y="1646900"/>
            <a:ext cx="1271858" cy="6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hape 748"/>
          <p:cNvSpPr txBox="1"/>
          <p:nvPr/>
        </p:nvSpPr>
        <p:spPr>
          <a:xfrm>
            <a:off x="3880104" y="1854951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pp47 had protocol type</a:t>
            </a:r>
            <a:endParaRPr lang="en-GB" sz="1300" dirty="0"/>
          </a:p>
        </p:txBody>
      </p:sp>
      <p:sp>
        <p:nvSpPr>
          <p:cNvPr id="45" name="Shape 744"/>
          <p:cNvSpPr/>
          <p:nvPr/>
        </p:nvSpPr>
        <p:spPr>
          <a:xfrm>
            <a:off x="2286128" y="560424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 smtClean="0"/>
              <a:t>PE38 Schema</a:t>
            </a:r>
            <a:endParaRPr lang="en-GB" sz="1600" dirty="0"/>
          </a:p>
        </p:txBody>
      </p:sp>
      <p:cxnSp>
        <p:nvCxnSpPr>
          <p:cNvPr id="6" name="Straight Arrow Connector 5"/>
          <p:cNvCxnSpPr>
            <a:stCxn id="732" idx="1"/>
            <a:endCxn id="45" idx="3"/>
          </p:cNvCxnSpPr>
          <p:nvPr/>
        </p:nvCxnSpPr>
        <p:spPr>
          <a:xfrm flipH="1" flipV="1">
            <a:off x="4193328" y="810224"/>
            <a:ext cx="1251039" cy="836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hape 748"/>
          <p:cNvSpPr txBox="1"/>
          <p:nvPr/>
        </p:nvSpPr>
        <p:spPr>
          <a:xfrm>
            <a:off x="4230283" y="935057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smtClean="0"/>
              <a:t>pp48 </a:t>
            </a:r>
            <a:r>
              <a:rPr lang="en-GB" sz="1300" dirty="0" smtClean="0"/>
              <a:t>used protocol parameter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54034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85" y="0"/>
            <a:ext cx="11360800" cy="943200"/>
          </a:xfrm>
        </p:spPr>
        <p:txBody>
          <a:bodyPr/>
          <a:lstStyle/>
          <a:p>
            <a:r>
              <a:rPr lang="en-US" dirty="0" smtClean="0"/>
              <a:t>New E-Service Classes and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58539"/>
              </p:ext>
            </p:extLst>
          </p:nvPr>
        </p:nvGraphicFramePr>
        <p:xfrm>
          <a:off x="226785" y="1164092"/>
          <a:ext cx="6096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4" imgW="6096000" imgH="1714500" progId="Word.Document.12">
                  <p:embed/>
                </p:oleObj>
              </mc:Choice>
              <mc:Fallback>
                <p:oleObj name="Document" r:id="rId4" imgW="6096000" imgH="171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85" y="1164092"/>
                        <a:ext cx="6096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118573"/>
              </p:ext>
            </p:extLst>
          </p:nvPr>
        </p:nvGraphicFramePr>
        <p:xfrm>
          <a:off x="235857" y="2861356"/>
          <a:ext cx="6096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Document" r:id="rId7" imgW="6096000" imgH="1549400" progId="Word.Document.12">
                  <p:embed/>
                </p:oleObj>
              </mc:Choice>
              <mc:Fallback>
                <p:oleObj name="Document" r:id="rId7" imgW="6096000" imgH="154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5857" y="2861356"/>
                        <a:ext cx="60960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356"/>
              </p:ext>
            </p:extLst>
          </p:nvPr>
        </p:nvGraphicFramePr>
        <p:xfrm>
          <a:off x="6431642" y="1185863"/>
          <a:ext cx="60960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Document" r:id="rId10" imgW="6096000" imgH="1562100" progId="Word.Document.12">
                  <p:embed/>
                </p:oleObj>
              </mc:Choice>
              <mc:Fallback>
                <p:oleObj name="Document" r:id="rId10" imgW="6096000" imgH="156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31642" y="1185863"/>
                        <a:ext cx="60960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24935"/>
              </p:ext>
            </p:extLst>
          </p:nvPr>
        </p:nvGraphicFramePr>
        <p:xfrm>
          <a:off x="6449786" y="2864078"/>
          <a:ext cx="60960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Document" r:id="rId13" imgW="6096000" imgH="1562100" progId="Word.Document.12">
                  <p:embed/>
                </p:oleObj>
              </mc:Choice>
              <mc:Fallback>
                <p:oleObj name="Document" r:id="rId13" imgW="6096000" imgH="156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49786" y="2864078"/>
                        <a:ext cx="60960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09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title"/>
          </p:nvPr>
        </p:nvSpPr>
        <p:spPr>
          <a:xfrm>
            <a:off x="415600" y="93834"/>
            <a:ext cx="11360800" cy="9432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dirty="0"/>
              <a:t>E-</a:t>
            </a:r>
            <a:r>
              <a:rPr lang="en-GB" dirty="0" smtClean="0"/>
              <a:t>Service/Hosting </a:t>
            </a:r>
            <a:r>
              <a:rPr lang="en-GB" dirty="0"/>
              <a:t>Pattern: </a:t>
            </a:r>
            <a:r>
              <a:rPr lang="en-GB" dirty="0" smtClean="0"/>
              <a:t>Providing Access Points</a:t>
            </a:r>
            <a:endParaRPr lang="en-GB" dirty="0"/>
          </a:p>
        </p:txBody>
      </p:sp>
      <p:sp>
        <p:nvSpPr>
          <p:cNvPr id="732" name="Shape 732"/>
          <p:cNvSpPr/>
          <p:nvPr/>
        </p:nvSpPr>
        <p:spPr>
          <a:xfrm>
            <a:off x="3339795" y="2349600"/>
            <a:ext cx="1671600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PE8 E-Service</a:t>
            </a:r>
          </a:p>
        </p:txBody>
      </p:sp>
      <p:sp>
        <p:nvSpPr>
          <p:cNvPr id="743" name="Shape 743"/>
          <p:cNvSpPr/>
          <p:nvPr/>
        </p:nvSpPr>
        <p:spPr>
          <a:xfrm>
            <a:off x="6722395" y="1593167"/>
            <a:ext cx="1907200" cy="499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PE29 Access Point</a:t>
            </a:r>
          </a:p>
        </p:txBody>
      </p:sp>
      <p:cxnSp>
        <p:nvCxnSpPr>
          <p:cNvPr id="746" name="Shape 746"/>
          <p:cNvCxnSpPr>
            <a:stCxn id="732" idx="3"/>
            <a:endCxn id="743" idx="1"/>
          </p:cNvCxnSpPr>
          <p:nvPr/>
        </p:nvCxnSpPr>
        <p:spPr>
          <a:xfrm rot="10800000" flipH="1">
            <a:off x="5011395" y="1843000"/>
            <a:ext cx="1711200" cy="75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8" name="Shape 748"/>
          <p:cNvSpPr txBox="1"/>
          <p:nvPr/>
        </p:nvSpPr>
        <p:spPr>
          <a:xfrm>
            <a:off x="4725131" y="1593167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pp28 </a:t>
            </a:r>
            <a:r>
              <a:rPr lang="en-GB" sz="1300" dirty="0"/>
              <a:t>has designated access point</a:t>
            </a:r>
          </a:p>
        </p:txBody>
      </p:sp>
      <p:sp>
        <p:nvSpPr>
          <p:cNvPr id="757" name="Shape 757"/>
          <p:cNvSpPr/>
          <p:nvPr/>
        </p:nvSpPr>
        <p:spPr>
          <a:xfrm>
            <a:off x="509204" y="2350882"/>
            <a:ext cx="1671600" cy="499600"/>
          </a:xfrm>
          <a:prstGeom prst="rect">
            <a:avLst/>
          </a:prstGeom>
          <a:solidFill>
            <a:srgbClr val="F5A6E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/>
              <a:t>E39 Actor</a:t>
            </a:r>
          </a:p>
        </p:txBody>
      </p:sp>
      <p:cxnSp>
        <p:nvCxnSpPr>
          <p:cNvPr id="758" name="Shape 758"/>
          <p:cNvCxnSpPr>
            <a:stCxn id="732" idx="1"/>
            <a:endCxn id="757" idx="3"/>
          </p:cNvCxnSpPr>
          <p:nvPr/>
        </p:nvCxnSpPr>
        <p:spPr>
          <a:xfrm flipH="1">
            <a:off x="2180804" y="2599400"/>
            <a:ext cx="1158991" cy="128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9" name="Shape 759"/>
          <p:cNvSpPr txBox="1"/>
          <p:nvPr/>
        </p:nvSpPr>
        <p:spPr>
          <a:xfrm>
            <a:off x="2010074" y="2839096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pp2 offered by</a:t>
            </a:r>
            <a:endParaRPr lang="en-GB" sz="1300" dirty="0"/>
          </a:p>
        </p:txBody>
      </p:sp>
      <p:sp>
        <p:nvSpPr>
          <p:cNvPr id="760" name="Shape 760"/>
          <p:cNvSpPr/>
          <p:nvPr/>
        </p:nvSpPr>
        <p:spPr>
          <a:xfrm>
            <a:off x="818047" y="614297"/>
            <a:ext cx="1671600" cy="49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r>
              <a:rPr lang="en-GB" sz="1600"/>
              <a:t>E52 Time Span</a:t>
            </a:r>
          </a:p>
        </p:txBody>
      </p:sp>
      <p:cxnSp>
        <p:nvCxnSpPr>
          <p:cNvPr id="761" name="Shape 761"/>
          <p:cNvCxnSpPr>
            <a:stCxn id="732" idx="1"/>
            <a:endCxn id="760" idx="2"/>
          </p:cNvCxnSpPr>
          <p:nvPr/>
        </p:nvCxnSpPr>
        <p:spPr>
          <a:xfrm flipH="1" flipV="1">
            <a:off x="1653847" y="1113897"/>
            <a:ext cx="1685948" cy="14855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2" name="Shape 762"/>
          <p:cNvSpPr txBox="1"/>
          <p:nvPr/>
        </p:nvSpPr>
        <p:spPr>
          <a:xfrm>
            <a:off x="2596921" y="1229447"/>
            <a:ext cx="2142800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/>
              <a:t>p4 had time span</a:t>
            </a:r>
          </a:p>
        </p:txBody>
      </p:sp>
      <p:sp>
        <p:nvSpPr>
          <p:cNvPr id="767" name="Shape 76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-GB"/>
              <a:pPr/>
              <a:t>9</a:t>
            </a:fld>
            <a:endParaRPr lang="en-GB"/>
          </a:p>
        </p:txBody>
      </p:sp>
      <p:sp>
        <p:nvSpPr>
          <p:cNvPr id="52" name="Shape 743"/>
          <p:cNvSpPr/>
          <p:nvPr/>
        </p:nvSpPr>
        <p:spPr>
          <a:xfrm>
            <a:off x="9786724" y="3369353"/>
            <a:ext cx="1907200" cy="499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PE29 Access Point</a:t>
            </a:r>
          </a:p>
        </p:txBody>
      </p:sp>
      <p:sp>
        <p:nvSpPr>
          <p:cNvPr id="53" name="Shape 453"/>
          <p:cNvSpPr/>
          <p:nvPr/>
        </p:nvSpPr>
        <p:spPr>
          <a:xfrm>
            <a:off x="3756352" y="4767417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/>
              <a:t>D1 Digital Object</a:t>
            </a:r>
          </a:p>
        </p:txBody>
      </p:sp>
      <p:cxnSp>
        <p:nvCxnSpPr>
          <p:cNvPr id="54" name="Shape 746"/>
          <p:cNvCxnSpPr>
            <a:stCxn id="53" idx="3"/>
            <a:endCxn id="52" idx="1"/>
          </p:cNvCxnSpPr>
          <p:nvPr/>
        </p:nvCxnSpPr>
        <p:spPr>
          <a:xfrm flipV="1">
            <a:off x="5663552" y="3619153"/>
            <a:ext cx="4123172" cy="139806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" name="Shape 748"/>
          <p:cNvSpPr txBox="1"/>
          <p:nvPr/>
        </p:nvSpPr>
        <p:spPr>
          <a:xfrm>
            <a:off x="8678460" y="4058781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PP50 Accessible at (provides access to)</a:t>
            </a:r>
            <a:endParaRPr lang="en-GB" sz="1300" dirty="0"/>
          </a:p>
        </p:txBody>
      </p:sp>
      <p:cxnSp>
        <p:nvCxnSpPr>
          <p:cNvPr id="58" name="Shape 746"/>
          <p:cNvCxnSpPr>
            <a:stCxn id="732" idx="3"/>
            <a:endCxn id="52" idx="1"/>
          </p:cNvCxnSpPr>
          <p:nvPr/>
        </p:nvCxnSpPr>
        <p:spPr>
          <a:xfrm>
            <a:off x="5011395" y="2599400"/>
            <a:ext cx="4775329" cy="10197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" name="Shape 748"/>
          <p:cNvSpPr txBox="1"/>
          <p:nvPr/>
        </p:nvSpPr>
        <p:spPr>
          <a:xfrm>
            <a:off x="5537933" y="2578324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PP49 Provides access point (was access point provided by)</a:t>
            </a:r>
            <a:endParaRPr lang="en-GB" sz="1300" dirty="0"/>
          </a:p>
        </p:txBody>
      </p:sp>
      <p:sp>
        <p:nvSpPr>
          <p:cNvPr id="65" name="Shape 454"/>
          <p:cNvSpPr/>
          <p:nvPr/>
        </p:nvSpPr>
        <p:spPr>
          <a:xfrm>
            <a:off x="5754990" y="5474841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 smtClean="0"/>
              <a:t>PE18 Dataset</a:t>
            </a:r>
            <a:endParaRPr lang="en-GB" sz="1600" dirty="0"/>
          </a:p>
        </p:txBody>
      </p:sp>
      <p:sp>
        <p:nvSpPr>
          <p:cNvPr id="66" name="Shape 458"/>
          <p:cNvSpPr/>
          <p:nvPr/>
        </p:nvSpPr>
        <p:spPr>
          <a:xfrm>
            <a:off x="1054557" y="5464380"/>
            <a:ext cx="1907200" cy="499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D14 Software</a:t>
            </a:r>
          </a:p>
        </p:txBody>
      </p:sp>
      <p:cxnSp>
        <p:nvCxnSpPr>
          <p:cNvPr id="67" name="Shape 746"/>
          <p:cNvCxnSpPr>
            <a:stCxn id="66" idx="0"/>
            <a:endCxn id="53" idx="2"/>
          </p:cNvCxnSpPr>
          <p:nvPr/>
        </p:nvCxnSpPr>
        <p:spPr>
          <a:xfrm flipV="1">
            <a:off x="2008157" y="5267017"/>
            <a:ext cx="2701795" cy="1973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" name="Shape 746"/>
          <p:cNvCxnSpPr>
            <a:stCxn id="65" idx="0"/>
            <a:endCxn id="53" idx="2"/>
          </p:cNvCxnSpPr>
          <p:nvPr/>
        </p:nvCxnSpPr>
        <p:spPr>
          <a:xfrm flipH="1" flipV="1">
            <a:off x="4709952" y="5267017"/>
            <a:ext cx="1998638" cy="2078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" name="Shape 733"/>
          <p:cNvSpPr/>
          <p:nvPr/>
        </p:nvSpPr>
        <p:spPr>
          <a:xfrm>
            <a:off x="166991" y="3985376"/>
            <a:ext cx="2307200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PE13 S/W Computing E- Service</a:t>
            </a:r>
          </a:p>
        </p:txBody>
      </p:sp>
      <p:sp>
        <p:nvSpPr>
          <p:cNvPr id="77" name="Shape 736"/>
          <p:cNvSpPr/>
          <p:nvPr/>
        </p:nvSpPr>
        <p:spPr>
          <a:xfrm>
            <a:off x="2591048" y="3984753"/>
            <a:ext cx="2378000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PE14 Software Delivery E- Service</a:t>
            </a:r>
          </a:p>
        </p:txBody>
      </p:sp>
      <p:cxnSp>
        <p:nvCxnSpPr>
          <p:cNvPr id="84" name="Shape 746"/>
          <p:cNvCxnSpPr>
            <a:stCxn id="76" idx="0"/>
            <a:endCxn id="732" idx="2"/>
          </p:cNvCxnSpPr>
          <p:nvPr/>
        </p:nvCxnSpPr>
        <p:spPr>
          <a:xfrm flipV="1">
            <a:off x="1320591" y="2849200"/>
            <a:ext cx="2855004" cy="113617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7" name="Shape 746"/>
          <p:cNvCxnSpPr>
            <a:stCxn id="77" idx="0"/>
            <a:endCxn id="732" idx="2"/>
          </p:cNvCxnSpPr>
          <p:nvPr/>
        </p:nvCxnSpPr>
        <p:spPr>
          <a:xfrm flipV="1">
            <a:off x="3780048" y="2849200"/>
            <a:ext cx="395547" cy="11355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1" name="Shape 736"/>
          <p:cNvSpPr/>
          <p:nvPr/>
        </p:nvSpPr>
        <p:spPr>
          <a:xfrm>
            <a:off x="5256233" y="3964796"/>
            <a:ext cx="1465696" cy="499600"/>
          </a:xfrm>
          <a:prstGeom prst="rect">
            <a:avLst/>
          </a:prstGeom>
          <a:solidFill>
            <a:srgbClr val="3498D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 algn="ctr"/>
            <a:r>
              <a:rPr lang="en-GB" sz="1600" dirty="0"/>
              <a:t>PE14 </a:t>
            </a:r>
            <a:r>
              <a:rPr lang="en-GB" sz="1600" dirty="0" smtClean="0"/>
              <a:t>Data </a:t>
            </a:r>
            <a:br>
              <a:rPr lang="en-GB" sz="1600" dirty="0" smtClean="0"/>
            </a:br>
            <a:r>
              <a:rPr lang="en-GB" sz="1600" dirty="0" smtClean="0"/>
              <a:t> </a:t>
            </a:r>
            <a:r>
              <a:rPr lang="en-GB" sz="1600" dirty="0"/>
              <a:t>E- Service</a:t>
            </a:r>
          </a:p>
        </p:txBody>
      </p:sp>
      <p:cxnSp>
        <p:nvCxnSpPr>
          <p:cNvPr id="94" name="Shape 746"/>
          <p:cNvCxnSpPr>
            <a:stCxn id="91" idx="0"/>
            <a:endCxn id="732" idx="2"/>
          </p:cNvCxnSpPr>
          <p:nvPr/>
        </p:nvCxnSpPr>
        <p:spPr>
          <a:xfrm flipH="1" flipV="1">
            <a:off x="4175595" y="2849200"/>
            <a:ext cx="1813486" cy="111559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7" name="Shape 761"/>
          <p:cNvCxnSpPr>
            <a:stCxn id="91" idx="2"/>
            <a:endCxn id="65" idx="0"/>
          </p:cNvCxnSpPr>
          <p:nvPr/>
        </p:nvCxnSpPr>
        <p:spPr>
          <a:xfrm>
            <a:off x="5989081" y="4464396"/>
            <a:ext cx="719509" cy="101044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3" name="Shape 761"/>
          <p:cNvCxnSpPr>
            <a:stCxn id="77" idx="2"/>
            <a:endCxn id="66" idx="0"/>
          </p:cNvCxnSpPr>
          <p:nvPr/>
        </p:nvCxnSpPr>
        <p:spPr>
          <a:xfrm flipH="1">
            <a:off x="2008157" y="4484353"/>
            <a:ext cx="1771891" cy="98002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" name="Shape 761"/>
          <p:cNvCxnSpPr>
            <a:stCxn id="76" idx="2"/>
            <a:endCxn id="66" idx="0"/>
          </p:cNvCxnSpPr>
          <p:nvPr/>
        </p:nvCxnSpPr>
        <p:spPr>
          <a:xfrm>
            <a:off x="1320591" y="4484976"/>
            <a:ext cx="687566" cy="97940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9" name="Shape 748"/>
          <p:cNvSpPr txBox="1"/>
          <p:nvPr/>
        </p:nvSpPr>
        <p:spPr>
          <a:xfrm>
            <a:off x="1446717" y="4592181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Pp7 hosts software</a:t>
            </a:r>
            <a:endParaRPr lang="en-GB" sz="1300" dirty="0"/>
          </a:p>
        </p:txBody>
      </p:sp>
      <p:sp>
        <p:nvSpPr>
          <p:cNvPr id="110" name="Shape 748"/>
          <p:cNvSpPr txBox="1"/>
          <p:nvPr/>
        </p:nvSpPr>
        <p:spPr>
          <a:xfrm>
            <a:off x="6397903" y="4762724"/>
            <a:ext cx="2142799" cy="3292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-GB" sz="1300" dirty="0" smtClean="0"/>
              <a:t>pp8 hosts dataset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905306070"/>
      </p:ext>
    </p:extLst>
  </p:cSld>
  <p:clrMapOvr>
    <a:masterClrMapping/>
  </p:clrMapOvr>
</p:sld>
</file>

<file path=ppt/theme/theme1.xml><?xml version="1.0" encoding="utf-8"?>
<a:theme xmlns:a="http://schemas.openxmlformats.org/drawingml/2006/main" name="Parthenos_pptx_mod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12033</TotalTime>
  <Words>492</Words>
  <Application>Microsoft Macintosh PowerPoint</Application>
  <PresentationFormat>Custom</PresentationFormat>
  <Paragraphs>129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Parthenos_pptx_model</vt:lpstr>
      <vt:lpstr>Document</vt:lpstr>
      <vt:lpstr>PowerPoint Presentation</vt:lpstr>
      <vt:lpstr>Services: New</vt:lpstr>
      <vt:lpstr>New Service Classes and Relations</vt:lpstr>
      <vt:lpstr>Projects and Actors: New</vt:lpstr>
      <vt:lpstr>New Project and Actor Classes and Relations</vt:lpstr>
      <vt:lpstr>Actors: New</vt:lpstr>
      <vt:lpstr>E-Service Pattern</vt:lpstr>
      <vt:lpstr>New E-Service Classes and Relations</vt:lpstr>
      <vt:lpstr>E-Service/Hosting Pattern: Providing Access Points</vt:lpstr>
      <vt:lpstr>New E-Service Classes and Relations</vt:lpstr>
      <vt:lpstr>Hosting and Access Triads</vt:lpstr>
      <vt:lpstr>Software: Schema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an Idea for a Mobile App?</dc:title>
  <dc:creator>Derek Bess</dc:creator>
  <cp:lastModifiedBy>George Bruseker</cp:lastModifiedBy>
  <cp:revision>251</cp:revision>
  <dcterms:created xsi:type="dcterms:W3CDTF">2015-05-14T00:48:21Z</dcterms:created>
  <dcterms:modified xsi:type="dcterms:W3CDTF">2017-03-15T09:45:42Z</dcterms:modified>
</cp:coreProperties>
</file>