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6" r:id="rId2"/>
    <p:sldId id="301" r:id="rId3"/>
    <p:sldId id="328" r:id="rId4"/>
    <p:sldId id="342" r:id="rId5"/>
    <p:sldId id="307" r:id="rId6"/>
    <p:sldId id="322" r:id="rId7"/>
    <p:sldId id="358" r:id="rId8"/>
    <p:sldId id="341" r:id="rId9"/>
    <p:sldId id="348" r:id="rId10"/>
    <p:sldId id="349" r:id="rId11"/>
    <p:sldId id="351" r:id="rId12"/>
    <p:sldId id="332" r:id="rId13"/>
    <p:sldId id="353" r:id="rId14"/>
    <p:sldId id="333" r:id="rId15"/>
    <p:sldId id="354" r:id="rId16"/>
    <p:sldId id="334" r:id="rId17"/>
    <p:sldId id="336" r:id="rId18"/>
    <p:sldId id="325" r:id="rId19"/>
    <p:sldId id="357" r:id="rId20"/>
    <p:sldId id="315" r:id="rId21"/>
    <p:sldId id="355" r:id="rId22"/>
    <p:sldId id="326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" initials="M" lastIdx="20" clrIdx="1">
    <p:extLst/>
  </p:cmAuthor>
  <p:cmAuthor id="2" name="Utente Windows" initials="UW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0066"/>
    <a:srgbClr val="9966FF"/>
    <a:srgbClr val="008080"/>
    <a:srgbClr val="C92F1F"/>
    <a:srgbClr val="9900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5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663F1-79A0-49C4-A459-9F09E6740B7F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1A929-49FD-4084-B0A1-E9BD79F78B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58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CFA-B755-4284-9399-63D4F9B6992C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4E7F-ACDD-4FC7-8F4D-DEE82635D2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31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CFA-B755-4284-9399-63D4F9B6992C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4E7F-ACDD-4FC7-8F4D-DEE82635D2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31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CFA-B755-4284-9399-63D4F9B6992C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4E7F-ACDD-4FC7-8F4D-DEE82635D2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92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98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CFA-B755-4284-9399-63D4F9B6992C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4E7F-ACDD-4FC7-8F4D-DEE82635D2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57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CFA-B755-4284-9399-63D4F9B6992C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4E7F-ACDD-4FC7-8F4D-DEE82635D2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91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CFA-B755-4284-9399-63D4F9B6992C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4E7F-ACDD-4FC7-8F4D-DEE82635D2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50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CFA-B755-4284-9399-63D4F9B6992C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4E7F-ACDD-4FC7-8F4D-DEE82635D2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45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CFA-B755-4284-9399-63D4F9B6992C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4E7F-ACDD-4FC7-8F4D-DEE82635D2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93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CFA-B755-4284-9399-63D4F9B6992C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4E7F-ACDD-4FC7-8F4D-DEE82635D2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22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CFA-B755-4284-9399-63D4F9B6992C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4E7F-ACDD-4FC7-8F4D-DEE82635D2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35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CFA-B755-4284-9399-63D4F9B6992C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B4E7F-ACDD-4FC7-8F4D-DEE82635D2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22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7BCFA-B755-4284-9399-63D4F9B6992C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B4E7F-ACDD-4FC7-8F4D-DEE82635D2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89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emf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10" Type="http://schemas.openxmlformats.org/officeDocument/2006/relationships/hyperlink" Target="http://www.iso.org/iso/catalogue_detail?csnumber=34424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2599399"/>
            <a:ext cx="12191999" cy="1806411"/>
          </a:xfrm>
        </p:spPr>
        <p:txBody>
          <a:bodyPr>
            <a:normAutofit/>
          </a:bodyPr>
          <a:lstStyle/>
          <a:p>
            <a:pPr algn="ctr"/>
            <a:r>
              <a:rPr lang="en-GB" sz="2700" b="1" cap="small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ARCHITECTURAL CONSERVATION </a:t>
            </a:r>
            <a:r>
              <a:rPr lang="en-GB" sz="2700" b="1" cap="small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PROCESS MODEL </a:t>
            </a:r>
            <a:r>
              <a:rPr lang="en-GB" sz="2700" b="1" cap="small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(CPM):</a:t>
            </a:r>
            <a:br>
              <a:rPr lang="en-GB" sz="2700" b="1" cap="small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</a:br>
            <a:r>
              <a:rPr lang="en-GB" sz="2700" b="1" cap="small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Ontology as methodology for conservation project </a:t>
            </a:r>
            <a:r>
              <a:rPr lang="it-IT" sz="2700" b="1" cap="small" dirty="0"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it-IT" sz="2700" b="1" cap="small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it-IT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11431" y="13775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Donatella Fiorani*, Marta </a:t>
            </a:r>
            <a:r>
              <a:rPr lang="it-IT" sz="12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**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-11431" y="-28388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57200" y="834613"/>
            <a:ext cx="1127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The 39th joined meeting of the CIDOC CRM SIG and ISO/TC46/SC4/WG9 and the 32nd FRBR - CIDOC CRM </a:t>
            </a:r>
            <a:endParaRPr lang="en-US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Harmonization meeting</a:t>
            </a:r>
          </a:p>
          <a:p>
            <a:pPr algn="ctr"/>
            <a:r>
              <a:rPr lang="it-IT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VASSILIKA VOUTON HERAKLION - CRETE </a:t>
            </a:r>
          </a:p>
          <a:p>
            <a:pPr algn="ctr"/>
            <a:r>
              <a:rPr lang="it-IT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DATE: OCTOBER 09-12, 2017 </a:t>
            </a:r>
            <a:endParaRPr lang="it-IT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1" y="6589710"/>
            <a:ext cx="12192000" cy="246221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*Full professor in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Architectural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Conservation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 **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Researcher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in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Architectural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Conservation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51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406694"/>
              </p:ext>
            </p:extLst>
          </p:nvPr>
        </p:nvGraphicFramePr>
        <p:xfrm>
          <a:off x="4738958" y="561875"/>
          <a:ext cx="7139941" cy="6093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5901">
                  <a:extLst>
                    <a:ext uri="{9D8B030D-6E8A-4147-A177-3AD203B41FA5}">
                      <a16:colId xmlns:a16="http://schemas.microsoft.com/office/drawing/2014/main" xmlns="" val="313425196"/>
                    </a:ext>
                  </a:extLst>
                </a:gridCol>
                <a:gridCol w="932811">
                  <a:extLst>
                    <a:ext uri="{9D8B030D-6E8A-4147-A177-3AD203B41FA5}">
                      <a16:colId xmlns:a16="http://schemas.microsoft.com/office/drawing/2014/main" xmlns="" val="3340839320"/>
                    </a:ext>
                  </a:extLst>
                </a:gridCol>
                <a:gridCol w="867460">
                  <a:extLst>
                    <a:ext uri="{9D8B030D-6E8A-4147-A177-3AD203B41FA5}">
                      <a16:colId xmlns:a16="http://schemas.microsoft.com/office/drawing/2014/main" xmlns="" val="743217044"/>
                    </a:ext>
                  </a:extLst>
                </a:gridCol>
                <a:gridCol w="4033769">
                  <a:extLst>
                    <a:ext uri="{9D8B030D-6E8A-4147-A177-3AD203B41FA5}">
                      <a16:colId xmlns:a16="http://schemas.microsoft.com/office/drawing/2014/main" xmlns="" val="1305166499"/>
                    </a:ext>
                  </a:extLst>
                </a:gridCol>
              </a:tblGrid>
              <a:tr h="35064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Instance</a:t>
                      </a: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73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Cod. 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EcpmA36_1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Name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San Saba 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Oratory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0509999"/>
                  </a:ext>
                </a:extLst>
              </a:tr>
              <a:tr h="603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Class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Cod</a:t>
                      </a: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EcpmA36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Spatial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Unity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Oratory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025915"/>
                  </a:ext>
                </a:extLst>
              </a:tr>
              <a:tr h="893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Object Properties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cpm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It is whole </a:t>
                      </a:r>
                      <a:r>
                        <a:rPr lang="en-US" sz="1200" dirty="0" smtClean="0">
                          <a:effectLst/>
                          <a:latin typeface="Century Gothic" panose="020B0502020202020204" pitchFamily="34" charset="0"/>
                        </a:rPr>
                        <a:t>of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Spatial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Components: Aula,</a:t>
                      </a:r>
                      <a:r>
                        <a:rPr lang="it-IT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Apse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it-IT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baseline="0" dirty="0" err="1" smtClean="0">
                          <a:effectLst/>
                          <a:latin typeface="Century Gothic" panose="020B0502020202020204" pitchFamily="34" charset="0"/>
                        </a:rPr>
                        <a:t>Funerary</a:t>
                      </a:r>
                      <a:r>
                        <a:rPr lang="it-IT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baseline="0" dirty="0" err="1" smtClean="0"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orridor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it-IT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Tomb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it-IT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Tombs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aggregate,</a:t>
                      </a:r>
                      <a:r>
                        <a:rPr lang="it-IT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baseline="0" dirty="0" err="1" smtClean="0">
                          <a:effectLst/>
                          <a:latin typeface="Century Gothic" panose="020B0502020202020204" pitchFamily="34" charset="0"/>
                        </a:rPr>
                        <a:t>Burial</a:t>
                      </a:r>
                      <a:r>
                        <a:rPr lang="it-IT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baseline="0" dirty="0" err="1" smtClean="0">
                          <a:effectLst/>
                          <a:latin typeface="Century Gothic" panose="020B0502020202020204" pitchFamily="34" charset="0"/>
                        </a:rPr>
                        <a:t>Niche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Isolated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tomb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3365689"/>
                  </a:ext>
                </a:extLst>
              </a:tr>
              <a:tr h="411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cpm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part of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Architectural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units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it-IT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San Saba Church</a:t>
                      </a:r>
                      <a:r>
                        <a:rPr lang="it-IT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it-IT" sz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it-IT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3528590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cpm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P06</a:t>
                      </a: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studied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by</a:t>
                      </a:r>
                      <a:endParaRPr lang="it-IT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Actors:</a:t>
                      </a:r>
                      <a:r>
                        <a:rPr lang="it-IT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Krautheimer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it-IT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Delle Rose,</a:t>
                      </a:r>
                      <a:r>
                        <a:rPr lang="it-IT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Fiocchi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Nicolai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it-IT" sz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087051"/>
                  </a:ext>
                </a:extLst>
              </a:tr>
              <a:tr h="411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it-IT" sz="12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P123</a:t>
                      </a:r>
                      <a:endParaRPr lang="it-IT" sz="1200" b="1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  <a:latin typeface="Century Gothic" panose="020B0502020202020204" pitchFamily="34" charset="0"/>
                        </a:rPr>
                        <a:t>Results</a:t>
                      </a:r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from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Trasformation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(E81)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9524341"/>
                  </a:ext>
                </a:extLst>
              </a:tr>
              <a:tr h="473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cpm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Has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area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</a:rPr>
                        <a:t>155 m</a:t>
                      </a:r>
                      <a:r>
                        <a:rPr lang="it-IT" sz="1200" baseline="300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658682"/>
                  </a:ext>
                </a:extLst>
              </a:tr>
              <a:tr h="411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Data properties</a:t>
                      </a: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cpm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A12</a:t>
                      </a: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hypogeal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  <a:latin typeface="Century Gothic" panose="020B0502020202020204" pitchFamily="34" charset="0"/>
                        </a:rPr>
                        <a:t>boolean</a:t>
                      </a:r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</a:rPr>
                        <a:t>: si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0827325"/>
                  </a:ext>
                </a:extLst>
              </a:tr>
              <a:tr h="584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cpm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A13</a:t>
                      </a: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accessible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  <a:latin typeface="Century Gothic" panose="020B0502020202020204" pitchFamily="34" charset="0"/>
                        </a:rPr>
                        <a:t>Boolean</a:t>
                      </a:r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</a:rPr>
                        <a:t>: si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5392947"/>
                  </a:ext>
                </a:extLst>
              </a:tr>
              <a:tr h="411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cpm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A14</a:t>
                      </a:r>
                    </a:p>
                    <a:p>
                      <a:pPr algn="ctr" fontAlgn="b"/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visitable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  <a:latin typeface="Century Gothic" panose="020B0502020202020204" pitchFamily="34" charset="0"/>
                        </a:rPr>
                        <a:t>Boolean</a:t>
                      </a:r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</a:rPr>
                        <a:t>: no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0686204"/>
                  </a:ext>
                </a:extLst>
              </a:tr>
              <a:tr h="627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Note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5792082"/>
                  </a:ext>
                </a:extLst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129798"/>
              </p:ext>
            </p:extLst>
          </p:nvPr>
        </p:nvGraphicFramePr>
        <p:xfrm>
          <a:off x="410731" y="561875"/>
          <a:ext cx="4233053" cy="6054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3947">
                  <a:extLst>
                    <a:ext uri="{9D8B030D-6E8A-4147-A177-3AD203B41FA5}">
                      <a16:colId xmlns:a16="http://schemas.microsoft.com/office/drawing/2014/main" xmlns="" val="3201729531"/>
                    </a:ext>
                  </a:extLst>
                </a:gridCol>
                <a:gridCol w="726158">
                  <a:extLst>
                    <a:ext uri="{9D8B030D-6E8A-4147-A177-3AD203B41FA5}">
                      <a16:colId xmlns:a16="http://schemas.microsoft.com/office/drawing/2014/main" xmlns="" val="1103372068"/>
                    </a:ext>
                  </a:extLst>
                </a:gridCol>
                <a:gridCol w="208721">
                  <a:extLst>
                    <a:ext uri="{9D8B030D-6E8A-4147-A177-3AD203B41FA5}">
                      <a16:colId xmlns:a16="http://schemas.microsoft.com/office/drawing/2014/main" xmlns="" val="896748489"/>
                    </a:ext>
                  </a:extLst>
                </a:gridCol>
                <a:gridCol w="1974227">
                  <a:extLst>
                    <a:ext uri="{9D8B030D-6E8A-4147-A177-3AD203B41FA5}">
                      <a16:colId xmlns:a16="http://schemas.microsoft.com/office/drawing/2014/main" xmlns="" val="3506708295"/>
                    </a:ext>
                  </a:extLst>
                </a:gridCol>
              </a:tblGrid>
              <a:tr h="33818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</a:t>
                      </a:r>
                      <a:endParaRPr lang="it-IT" sz="16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Cod. </a:t>
                      </a: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EcpmA36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Oratory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4331244"/>
                  </a:ext>
                </a:extLst>
              </a:tr>
              <a:tr h="335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Subclass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Building 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4719436"/>
                  </a:ext>
                </a:extLst>
              </a:tr>
              <a:tr h="308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Superclass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of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2365477"/>
                  </a:ext>
                </a:extLst>
              </a:tr>
              <a:tr h="909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Scope note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It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is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place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of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christianity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it-IT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generally</a:t>
                      </a:r>
                      <a:r>
                        <a:rPr lang="it-IT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with small </a:t>
                      </a:r>
                      <a:r>
                        <a:rPr lang="it-IT" sz="12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dimensions</a:t>
                      </a:r>
                      <a:r>
                        <a:rPr lang="it-IT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2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intended</a:t>
                      </a:r>
                      <a:r>
                        <a:rPr lang="it-IT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 </a:t>
                      </a:r>
                      <a:r>
                        <a:rPr lang="it-IT" sz="12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host</a:t>
                      </a:r>
                      <a:r>
                        <a:rPr lang="it-IT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private </a:t>
                      </a:r>
                      <a:r>
                        <a:rPr lang="it-IT" sz="12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prayer</a:t>
                      </a:r>
                      <a:r>
                        <a:rPr lang="it-IT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it-IT" sz="12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worship</a:t>
                      </a:r>
                      <a:r>
                        <a:rPr lang="it-IT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for families or </a:t>
                      </a:r>
                      <a:r>
                        <a:rPr lang="it-IT" sz="12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communities</a:t>
                      </a:r>
                      <a:r>
                        <a:rPr lang="it-IT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endParaRPr lang="it-IT" sz="120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059698"/>
                  </a:ext>
                </a:extLst>
              </a:tr>
              <a:tr h="278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Examples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San Saba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Oratory</a:t>
                      </a:r>
                      <a:endParaRPr lang="it-IT" sz="120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7366466"/>
                  </a:ext>
                </a:extLst>
              </a:tr>
              <a:tr h="303295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Properties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cpm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part of/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whole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of </a:t>
                      </a:r>
                      <a:endParaRPr lang="it-IT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1808459"/>
                  </a:ext>
                </a:extLst>
              </a:tr>
              <a:tr h="35280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cpm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bordered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by</a:t>
                      </a: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7847793"/>
                  </a:ext>
                </a:extLst>
              </a:tr>
              <a:tr h="30329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cpm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Has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as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function</a:t>
                      </a:r>
                      <a:endParaRPr lang="it-IT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4857678"/>
                  </a:ext>
                </a:extLst>
              </a:tr>
              <a:tr h="30329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cpm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studied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by</a:t>
                      </a:r>
                      <a:endParaRPr lang="it-IT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4953863"/>
                  </a:ext>
                </a:extLst>
              </a:tr>
              <a:tr h="30329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P123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Results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from</a:t>
                      </a:r>
                      <a:endParaRPr lang="it-IT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329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cpm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has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datation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it-IT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1182"/>
                  </a:ext>
                </a:extLst>
              </a:tr>
              <a:tr h="29715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cpm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Has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area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9510048"/>
                  </a:ext>
                </a:extLst>
              </a:tr>
              <a:tr h="29715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cpm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hypogeal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0160279"/>
                  </a:ext>
                </a:extLst>
              </a:tr>
              <a:tr h="29715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cpm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accessible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8765853"/>
                  </a:ext>
                </a:extLst>
              </a:tr>
              <a:tr h="29715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cpm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visitable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69" marR="38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8583539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Donatella Fiorani, Marta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553303" y="-8709"/>
            <a:ext cx="2638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Classes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and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Instances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Encoding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25283" y="888521"/>
            <a:ext cx="2829464" cy="448573"/>
          </a:xfrm>
          <a:prstGeom prst="rect">
            <a:avLst/>
          </a:prstGeom>
          <a:noFill/>
          <a:ln w="571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725283" y="3838755"/>
            <a:ext cx="2829464" cy="345056"/>
          </a:xfrm>
          <a:prstGeom prst="rect">
            <a:avLst/>
          </a:prstGeom>
          <a:noFill/>
          <a:ln w="571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12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367472"/>
              </p:ext>
            </p:extLst>
          </p:nvPr>
        </p:nvGraphicFramePr>
        <p:xfrm>
          <a:off x="302725" y="923651"/>
          <a:ext cx="7442368" cy="53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437">
                  <a:extLst>
                    <a:ext uri="{9D8B030D-6E8A-4147-A177-3AD203B41FA5}">
                      <a16:colId xmlns:a16="http://schemas.microsoft.com/office/drawing/2014/main" xmlns="" val="2586846684"/>
                    </a:ext>
                  </a:extLst>
                </a:gridCol>
                <a:gridCol w="951531">
                  <a:extLst>
                    <a:ext uri="{9D8B030D-6E8A-4147-A177-3AD203B41FA5}">
                      <a16:colId xmlns:a16="http://schemas.microsoft.com/office/drawing/2014/main" xmlns="" val="1028487653"/>
                    </a:ext>
                  </a:extLst>
                </a:gridCol>
                <a:gridCol w="1080531">
                  <a:extLst>
                    <a:ext uri="{9D8B030D-6E8A-4147-A177-3AD203B41FA5}">
                      <a16:colId xmlns:a16="http://schemas.microsoft.com/office/drawing/2014/main" xmlns="" val="2850797615"/>
                    </a:ext>
                  </a:extLst>
                </a:gridCol>
                <a:gridCol w="1121434">
                  <a:extLst>
                    <a:ext uri="{9D8B030D-6E8A-4147-A177-3AD203B41FA5}">
                      <a16:colId xmlns:a16="http://schemas.microsoft.com/office/drawing/2014/main" xmlns="" val="765524598"/>
                    </a:ext>
                  </a:extLst>
                </a:gridCol>
                <a:gridCol w="1352689">
                  <a:extLst>
                    <a:ext uri="{9D8B030D-6E8A-4147-A177-3AD203B41FA5}">
                      <a16:colId xmlns:a16="http://schemas.microsoft.com/office/drawing/2014/main" xmlns="" val="2347166566"/>
                    </a:ext>
                  </a:extLst>
                </a:gridCol>
                <a:gridCol w="1931746">
                  <a:extLst>
                    <a:ext uri="{9D8B030D-6E8A-4147-A177-3AD203B41FA5}">
                      <a16:colId xmlns:a16="http://schemas.microsoft.com/office/drawing/2014/main" xmlns="" val="3545552632"/>
                    </a:ext>
                  </a:extLst>
                </a:gridCol>
              </a:tblGrid>
              <a:tr h="359755">
                <a:tc gridSpan="6">
                  <a:txBody>
                    <a:bodyPr/>
                    <a:lstStyle/>
                    <a:p>
                      <a:pPr algn="l" fontAlgn="b"/>
                      <a:r>
                        <a:rPr lang="it-IT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Object </a:t>
                      </a:r>
                      <a:r>
                        <a:rPr lang="it-IT" sz="14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Properties</a:t>
                      </a:r>
                      <a:endParaRPr lang="it-IT" sz="1400" b="0" i="1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68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CODE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PROPERTY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it-IT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DOMAIN 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RANGE</a:t>
                      </a:r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it-IT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MAPPING</a:t>
                      </a:r>
                      <a:r>
                        <a:rPr lang="it-IT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WITH CIDOC CRM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CRITICAL ISSUES</a:t>
                      </a: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5269569"/>
                  </a:ext>
                </a:extLst>
              </a:tr>
              <a:tr h="898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cpm</a:t>
                      </a:r>
                      <a:r>
                        <a:rPr lang="it-IT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it-IT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it-IT" sz="1200" dirty="0" smtClean="0">
                          <a:latin typeface="Century Gothic" panose="020B0502020202020204" pitchFamily="34" charset="0"/>
                        </a:rPr>
                        <a:t> part of/</a:t>
                      </a:r>
                      <a:r>
                        <a:rPr lang="it-IT" sz="1200" dirty="0" err="1" smtClean="0"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it-IT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it-IT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latin typeface="Century Gothic" panose="020B0502020202020204" pitchFamily="34" charset="0"/>
                        </a:rPr>
                        <a:t>whole</a:t>
                      </a:r>
                      <a:r>
                        <a:rPr lang="it-IT" sz="1200" dirty="0" smtClean="0">
                          <a:latin typeface="Century Gothic" panose="020B0502020202020204" pitchFamily="34" charset="0"/>
                        </a:rPr>
                        <a:t> of </a:t>
                      </a:r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latin typeface="Century Gothic" panose="020B0502020202020204" pitchFamily="34" charset="0"/>
                        </a:rPr>
                        <a:t>Artefact</a:t>
                      </a:r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latin typeface="Century Gothic" panose="020B0502020202020204" pitchFamily="34" charset="0"/>
                        </a:rPr>
                        <a:t>Artefact</a:t>
                      </a:r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May become inverse of: P45 consists of (is incorporated in)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Inverse of P46 is composed of (forms part of)</a:t>
                      </a:r>
                    </a:p>
                    <a:p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2116162"/>
                  </a:ext>
                </a:extLst>
              </a:tr>
              <a:tr h="44936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cpm</a:t>
                      </a:r>
                      <a:r>
                        <a:rPr lang="it-IT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A2</a:t>
                      </a:r>
                    </a:p>
                    <a:p>
                      <a:endParaRPr lang="it-IT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it-IT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effectLst/>
                          <a:latin typeface="Century Gothic" panose="020B0502020202020204" pitchFamily="34" charset="0"/>
                        </a:rPr>
                        <a:t>bordered</a:t>
                      </a:r>
                      <a:r>
                        <a:rPr lang="it-IT" sz="1200" baseline="0" dirty="0" smtClean="0">
                          <a:effectLst/>
                          <a:latin typeface="Century Gothic" panose="020B0502020202020204" pitchFamily="34" charset="0"/>
                        </a:rPr>
                        <a:t> by</a:t>
                      </a:r>
                      <a:endParaRPr lang="it-IT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sz="1200" dirty="0" err="1" smtClean="0">
                          <a:latin typeface="Century Gothic" panose="020B0502020202020204" pitchFamily="34" charset="0"/>
                        </a:rPr>
                        <a:t>Artefact</a:t>
                      </a:r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sz="1200" dirty="0" err="1" smtClean="0">
                          <a:latin typeface="Century Gothic" panose="020B0502020202020204" pitchFamily="34" charset="0"/>
                        </a:rPr>
                        <a:t>Artefact</a:t>
                      </a:r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it-IT" sz="1200" dirty="0" err="1" smtClean="0">
                          <a:latin typeface="Century Gothic" panose="020B0502020202020204" pitchFamily="34" charset="0"/>
                        </a:rPr>
                        <a:t>Consists</a:t>
                      </a:r>
                      <a:r>
                        <a:rPr lang="it-IT" sz="1200" dirty="0" smtClean="0">
                          <a:latin typeface="Century Gothic" panose="020B0502020202020204" pitchFamily="34" charset="0"/>
                        </a:rPr>
                        <a:t> 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9317765"/>
                  </a:ext>
                </a:extLst>
              </a:tr>
              <a:tr h="4493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it-IT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latin typeface="Century Gothic" panose="020B0502020202020204" pitchFamily="34" charset="0"/>
                        </a:rPr>
                        <a:t>Borders</a:t>
                      </a:r>
                      <a:r>
                        <a:rPr lang="it-IT" sz="1200" dirty="0" smtClean="0">
                          <a:latin typeface="Century Gothic" panose="020B0502020202020204" pitchFamily="34" charset="0"/>
                        </a:rPr>
                        <a:t> with (P122 )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91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cpm</a:t>
                      </a:r>
                      <a:r>
                        <a:rPr lang="it-IT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A4</a:t>
                      </a:r>
                    </a:p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it-IT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it-IT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latin typeface="Century Gothic" panose="020B0502020202020204" pitchFamily="34" charset="0"/>
                        </a:rPr>
                        <a:t>studied</a:t>
                      </a:r>
                      <a:r>
                        <a:rPr lang="it-IT" sz="1200" dirty="0" smtClean="0">
                          <a:latin typeface="Century Gothic" panose="020B0502020202020204" pitchFamily="34" charset="0"/>
                        </a:rPr>
                        <a:t> by</a:t>
                      </a:r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latin typeface="Century Gothic" panose="020B0502020202020204" pitchFamily="34" charset="0"/>
                        </a:rPr>
                        <a:t>Artefact</a:t>
                      </a:r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Century Gothic" panose="020B0502020202020204" pitchFamily="34" charset="0"/>
                        </a:rPr>
                        <a:t>Actors</a:t>
                      </a:r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3612963"/>
                  </a:ext>
                </a:extLst>
              </a:tr>
              <a:tr h="6291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P123</a:t>
                      </a:r>
                    </a:p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Results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in</a:t>
                      </a:r>
                      <a:endParaRPr lang="it-IT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latin typeface="Century Gothic" panose="020B0502020202020204" pitchFamily="34" charset="0"/>
                        </a:rPr>
                        <a:t>Artefact</a:t>
                      </a:r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latin typeface="Century Gothic" panose="020B0502020202020204" pitchFamily="34" charset="0"/>
                        </a:rPr>
                        <a:t>Lifecycle</a:t>
                      </a:r>
                      <a:r>
                        <a:rPr lang="it-IT" sz="1200" dirty="0" smtClean="0">
                          <a:latin typeface="Century Gothic" panose="020B0502020202020204" pitchFamily="34" charset="0"/>
                        </a:rPr>
                        <a:t> 1</a:t>
                      </a:r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1501684"/>
                  </a:ext>
                </a:extLst>
              </a:tr>
              <a:tr h="6291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P08 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investigated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by</a:t>
                      </a:r>
                      <a:endParaRPr lang="it-IT" sz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endParaRPr lang="it-IT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Artefact</a:t>
                      </a:r>
                      <a:endParaRPr lang="it-IT" sz="120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Investigationg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prorces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311400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659009"/>
              </p:ext>
            </p:extLst>
          </p:nvPr>
        </p:nvGraphicFramePr>
        <p:xfrm>
          <a:off x="7979432" y="886750"/>
          <a:ext cx="3891943" cy="5336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095">
                  <a:extLst>
                    <a:ext uri="{9D8B030D-6E8A-4147-A177-3AD203B41FA5}">
                      <a16:colId xmlns:a16="http://schemas.microsoft.com/office/drawing/2014/main" xmlns="" val="2733043455"/>
                    </a:ext>
                  </a:extLst>
                </a:gridCol>
                <a:gridCol w="987350">
                  <a:extLst>
                    <a:ext uri="{9D8B030D-6E8A-4147-A177-3AD203B41FA5}">
                      <a16:colId xmlns:a16="http://schemas.microsoft.com/office/drawing/2014/main" xmlns="" val="341798219"/>
                    </a:ext>
                  </a:extLst>
                </a:gridCol>
                <a:gridCol w="1567498">
                  <a:extLst>
                    <a:ext uri="{9D8B030D-6E8A-4147-A177-3AD203B41FA5}">
                      <a16:colId xmlns:a16="http://schemas.microsoft.com/office/drawing/2014/main" xmlns="" val="2831561970"/>
                    </a:ext>
                  </a:extLst>
                </a:gridCol>
              </a:tblGrid>
              <a:tr h="483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Code: PcpmA2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4" marR="29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It</a:t>
                      </a:r>
                      <a:r>
                        <a:rPr lang="it-IT" sz="12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b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it-IT" sz="12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b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borded</a:t>
                      </a:r>
                      <a:r>
                        <a:rPr lang="it-IT" sz="12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by 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4" marR="29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519778"/>
                  </a:ext>
                </a:extLst>
              </a:tr>
              <a:tr h="66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Domain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4" marR="29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Cod</a:t>
                      </a: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EcpmA25</a:t>
                      </a:r>
                      <a:endParaRPr lang="it-IT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4" marR="29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Artefact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_(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Spatial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Unit)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4" marR="29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1665058"/>
                  </a:ext>
                </a:extLst>
              </a:tr>
              <a:tr h="66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Range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4" marR="29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Cod</a:t>
                      </a: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EcpmA80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4" marR="29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Artefact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Constructive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Components)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4" marR="29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161538"/>
                  </a:ext>
                </a:extLst>
              </a:tr>
              <a:tr h="877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Superproperty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4" marR="29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---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4" marR="29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950234"/>
                  </a:ext>
                </a:extLst>
              </a:tr>
              <a:tr h="877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Quantification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4" marR="29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1: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many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4" marR="29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4947399"/>
                  </a:ext>
                </a:extLst>
              </a:tr>
              <a:tr h="884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Scope note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4" marR="29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property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describes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which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 the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Constructive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Components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border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Spatial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Unit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4" marR="29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8764526"/>
                  </a:ext>
                </a:extLst>
              </a:tr>
              <a:tr h="877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Examples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4" marR="29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San Saba hall (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Ecpm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A45__1)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bordered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by a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perimeter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wall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(E cpmA80_pw1))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4" marR="29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9726536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Donatella Fiorani, Marta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893834" y="-8709"/>
            <a:ext cx="3298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Encoding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Artefact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Domain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Properties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41540" y="3364302"/>
            <a:ext cx="7427343" cy="862641"/>
          </a:xfrm>
          <a:prstGeom prst="rect">
            <a:avLst/>
          </a:prstGeom>
          <a:noFill/>
          <a:ln w="571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7996687" y="888521"/>
            <a:ext cx="3856007" cy="5227607"/>
          </a:xfrm>
          <a:prstGeom prst="rect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7763774" y="3717985"/>
            <a:ext cx="163901" cy="120770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7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/>
          <p:cNvSpPr/>
          <p:nvPr/>
        </p:nvSpPr>
        <p:spPr>
          <a:xfrm>
            <a:off x="5890837" y="2389515"/>
            <a:ext cx="2520280" cy="1026113"/>
          </a:xfrm>
          <a:prstGeom prst="rect">
            <a:avLst/>
          </a:prstGeom>
          <a:solidFill>
            <a:srgbClr val="008080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 err="1" smtClean="0">
                <a:solidFill>
                  <a:schemeClr val="bg1"/>
                </a:solidFill>
              </a:rPr>
              <a:t>Heritage_Process_Investigation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dirty="0" smtClean="0">
                <a:solidFill>
                  <a:schemeClr val="bg1"/>
                </a:solidFill>
              </a:rPr>
              <a:t>(EcpmP02</a:t>
            </a:r>
            <a:r>
              <a:rPr lang="it-IT" sz="1600" dirty="0">
                <a:solidFill>
                  <a:schemeClr val="bg1"/>
                </a:solidFill>
              </a:rPr>
              <a:t>) </a:t>
            </a:r>
          </a:p>
          <a:p>
            <a:r>
              <a:rPr lang="it-IT" sz="1400" i="1" dirty="0" err="1">
                <a:solidFill>
                  <a:schemeClr val="bg1"/>
                </a:solidFill>
              </a:rPr>
              <a:t>Subclass</a:t>
            </a:r>
            <a:r>
              <a:rPr lang="it-IT" sz="1400" i="1" dirty="0">
                <a:solidFill>
                  <a:schemeClr val="bg1"/>
                </a:solidFill>
              </a:rPr>
              <a:t> of Heritage </a:t>
            </a:r>
            <a:r>
              <a:rPr lang="it-IT" sz="1400" i="1" dirty="0" err="1">
                <a:solidFill>
                  <a:schemeClr val="bg1"/>
                </a:solidFill>
              </a:rPr>
              <a:t>Process</a:t>
            </a:r>
            <a:r>
              <a:rPr lang="it-IT" sz="1400" i="1" dirty="0">
                <a:solidFill>
                  <a:schemeClr val="bg1"/>
                </a:solidFill>
              </a:rPr>
              <a:t> </a:t>
            </a:r>
            <a:r>
              <a:rPr lang="it-IT" sz="1400" i="1" dirty="0" smtClean="0">
                <a:solidFill>
                  <a:schemeClr val="bg1"/>
                </a:solidFill>
              </a:rPr>
              <a:t>Activity (</a:t>
            </a:r>
            <a:r>
              <a:rPr lang="it-IT" sz="1400" i="1" dirty="0" err="1" smtClean="0">
                <a:solidFill>
                  <a:schemeClr val="bg1"/>
                </a:solidFill>
              </a:rPr>
              <a:t>Subclass</a:t>
            </a:r>
            <a:r>
              <a:rPr lang="it-IT" sz="1400" i="1" dirty="0" smtClean="0">
                <a:solidFill>
                  <a:schemeClr val="bg1"/>
                </a:solidFill>
              </a:rPr>
              <a:t> </a:t>
            </a:r>
            <a:r>
              <a:rPr lang="it-IT" sz="1400" i="1" dirty="0">
                <a:solidFill>
                  <a:schemeClr val="bg1"/>
                </a:solidFill>
              </a:rPr>
              <a:t>of </a:t>
            </a:r>
            <a:r>
              <a:rPr lang="it-IT" sz="1400" i="1" dirty="0" smtClean="0">
                <a:solidFill>
                  <a:schemeClr val="bg1"/>
                </a:solidFill>
              </a:rPr>
              <a:t>E5 </a:t>
            </a:r>
            <a:r>
              <a:rPr lang="it-IT" sz="1400" i="1" dirty="0" err="1" smtClean="0">
                <a:solidFill>
                  <a:schemeClr val="bg1"/>
                </a:solidFill>
              </a:rPr>
              <a:t>Event</a:t>
            </a:r>
            <a:r>
              <a:rPr lang="it-IT" sz="1400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5902017" y="4153078"/>
            <a:ext cx="2520280" cy="864096"/>
          </a:xfrm>
          <a:prstGeom prst="rect">
            <a:avLst/>
          </a:prstGeom>
          <a:solidFill>
            <a:srgbClr val="C0000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 err="1">
                <a:solidFill>
                  <a:schemeClr val="bg1"/>
                </a:solidFill>
              </a:rPr>
              <a:t>Artifact_Entity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it-IT" sz="1600" i="1" dirty="0">
                <a:solidFill>
                  <a:schemeClr val="bg1"/>
                </a:solidFill>
              </a:rPr>
              <a:t>Macro-Domain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400" dirty="0">
                <a:solidFill>
                  <a:schemeClr val="bg1"/>
                </a:solidFill>
              </a:rPr>
              <a:t>(</a:t>
            </a:r>
            <a:r>
              <a:rPr lang="it-IT" sz="1600" dirty="0">
                <a:solidFill>
                  <a:schemeClr val="bg1"/>
                </a:solidFill>
              </a:rPr>
              <a:t>EA1</a:t>
            </a:r>
            <a:r>
              <a:rPr lang="it-IT" sz="1400" i="1" dirty="0">
                <a:solidFill>
                  <a:schemeClr val="bg1"/>
                </a:solidFill>
              </a:rPr>
              <a:t>= </a:t>
            </a:r>
            <a:r>
              <a:rPr lang="en-US" sz="1400" i="1" dirty="0">
                <a:solidFill>
                  <a:schemeClr val="bg1"/>
                </a:solidFill>
              </a:rPr>
              <a:t>EL24 Physical Man-Made Thing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  <a:endParaRPr lang="it-IT" sz="1400" dirty="0">
              <a:solidFill>
                <a:schemeClr val="bg1"/>
              </a:solidFill>
            </a:endParaRPr>
          </a:p>
        </p:txBody>
      </p:sp>
      <p:cxnSp>
        <p:nvCxnSpPr>
          <p:cNvPr id="36" name="Connettore 2 35"/>
          <p:cNvCxnSpPr>
            <a:stCxn id="34" idx="2"/>
            <a:endCxn id="35" idx="0"/>
          </p:cNvCxnSpPr>
          <p:nvPr/>
        </p:nvCxnSpPr>
        <p:spPr>
          <a:xfrm>
            <a:off x="7150977" y="3415628"/>
            <a:ext cx="11180" cy="737450"/>
          </a:xfrm>
          <a:prstGeom prst="straightConnector1">
            <a:avLst/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7303207" y="3525305"/>
            <a:ext cx="10901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chemeClr val="bg1"/>
                </a:solidFill>
              </a:rPr>
              <a:t>applied_to</a:t>
            </a:r>
            <a:endParaRPr lang="it-IT" sz="1200" b="1" dirty="0">
              <a:solidFill>
                <a:schemeClr val="bg1"/>
              </a:solidFill>
            </a:endParaRPr>
          </a:p>
          <a:p>
            <a:r>
              <a:rPr lang="it-IT" sz="1200" b="1" dirty="0">
                <a:solidFill>
                  <a:schemeClr val="bg1"/>
                </a:solidFill>
              </a:rPr>
              <a:t>(</a:t>
            </a:r>
            <a:r>
              <a:rPr lang="it-IT" sz="1200" b="1" dirty="0" smtClean="0">
                <a:solidFill>
                  <a:schemeClr val="bg1"/>
                </a:solidFill>
              </a:rPr>
              <a:t>PcpmP03</a:t>
            </a:r>
            <a:r>
              <a:rPr lang="it-IT" sz="1200" b="1" dirty="0">
                <a:solidFill>
                  <a:schemeClr val="bg1"/>
                </a:solidFill>
              </a:rPr>
              <a:t>)</a:t>
            </a:r>
          </a:p>
          <a:p>
            <a:endParaRPr lang="it-IT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3660054" y="2365912"/>
            <a:ext cx="1091598" cy="1087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Heritage_ Process_ Resource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smtClean="0">
                <a:solidFill>
                  <a:srgbClr val="FFC000"/>
                </a:solidFill>
              </a:rPr>
              <a:t>EcpmP32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780434" y="2411028"/>
            <a:ext cx="141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chemeClr val="bg1"/>
                </a:solidFill>
              </a:rPr>
              <a:t>by_means_of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b="1" dirty="0">
                <a:solidFill>
                  <a:schemeClr val="bg1"/>
                </a:solidFill>
              </a:rPr>
              <a:t>(</a:t>
            </a:r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PcpmP02</a:t>
            </a:r>
            <a:r>
              <a:rPr lang="it-IT" sz="1200" dirty="0" smtClean="0">
                <a:solidFill>
                  <a:schemeClr val="bg1"/>
                </a:solidFill>
              </a:rPr>
              <a:t>)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4398448" y="5105818"/>
            <a:ext cx="154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chemeClr val="bg1"/>
                </a:solidFill>
              </a:rPr>
              <a:t>collected_from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dirty="0" smtClean="0">
                <a:solidFill>
                  <a:schemeClr val="bg1"/>
                </a:solidFill>
              </a:rPr>
              <a:t>(PcopmP04</a:t>
            </a:r>
            <a:r>
              <a:rPr lang="it-IT" sz="1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2" name="Rettangolo 41"/>
          <p:cNvSpPr/>
          <p:nvPr/>
        </p:nvSpPr>
        <p:spPr>
          <a:xfrm>
            <a:off x="8960051" y="3791781"/>
            <a:ext cx="2351724" cy="720000"/>
          </a:xfrm>
          <a:prstGeom prst="rect">
            <a:avLst/>
          </a:prstGeom>
          <a:solidFill>
            <a:srgbClr val="C0000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 err="1">
                <a:solidFill>
                  <a:schemeClr val="bg1"/>
                </a:solidFill>
              </a:rPr>
              <a:t>Attribute_Assignment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(</a:t>
            </a:r>
            <a:r>
              <a:rPr lang="it-IT" sz="1600" dirty="0" smtClean="0">
                <a:solidFill>
                  <a:schemeClr val="bg1"/>
                </a:solidFill>
              </a:rPr>
              <a:t>E13)</a:t>
            </a:r>
            <a:endParaRPr lang="it-IT" sz="1600" dirty="0">
              <a:solidFill>
                <a:schemeClr val="bg1"/>
              </a:solidFill>
            </a:endParaRPr>
          </a:p>
        </p:txBody>
      </p:sp>
      <p:cxnSp>
        <p:nvCxnSpPr>
          <p:cNvPr id="45" name="Connettore 4 44"/>
          <p:cNvCxnSpPr/>
          <p:nvPr/>
        </p:nvCxnSpPr>
        <p:spPr>
          <a:xfrm flipH="1">
            <a:off x="8408762" y="3897665"/>
            <a:ext cx="2969114" cy="739771"/>
          </a:xfrm>
          <a:prstGeom prst="bentConnector3">
            <a:avLst>
              <a:gd name="adj1" fmla="val -7699"/>
            </a:avLst>
          </a:prstGeom>
          <a:ln w="1905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8652866" y="3143526"/>
            <a:ext cx="201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chemeClr val="bg1"/>
                </a:solidFill>
              </a:rPr>
              <a:t>provides_information_for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dirty="0" smtClean="0">
                <a:solidFill>
                  <a:schemeClr val="bg1"/>
                </a:solidFill>
              </a:rPr>
              <a:t>(PcpmP05</a:t>
            </a:r>
            <a:r>
              <a:rPr lang="it-IT" sz="1200" b="1" dirty="0">
                <a:solidFill>
                  <a:schemeClr val="bg1"/>
                </a:solidFill>
              </a:rPr>
              <a:t>)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2815716" y="1324061"/>
            <a:ext cx="2156124" cy="584775"/>
          </a:xfrm>
          <a:prstGeom prst="rect">
            <a:avLst/>
          </a:prstGeom>
          <a:solidFill>
            <a:srgbClr val="C0000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</a:rPr>
              <a:t>Information_Object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(E73)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5171968" y="1156475"/>
            <a:ext cx="117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chemeClr val="bg1"/>
                </a:solidFill>
              </a:rPr>
              <a:t>uses_as_input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dirty="0" smtClean="0">
                <a:solidFill>
                  <a:schemeClr val="bg1"/>
                </a:solidFill>
              </a:rPr>
              <a:t>(</a:t>
            </a:r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PcpmP01)</a:t>
            </a:r>
            <a:endParaRPr lang="it-IT" sz="1200" b="1" dirty="0">
              <a:solidFill>
                <a:schemeClr val="bg1"/>
              </a:solidFill>
            </a:endParaRPr>
          </a:p>
        </p:txBody>
      </p:sp>
      <p:cxnSp>
        <p:nvCxnSpPr>
          <p:cNvPr id="50" name="Connettore 4 49"/>
          <p:cNvCxnSpPr>
            <a:stCxn id="46" idx="3"/>
            <a:endCxn id="35" idx="1"/>
          </p:cNvCxnSpPr>
          <p:nvPr/>
        </p:nvCxnSpPr>
        <p:spPr>
          <a:xfrm flipV="1">
            <a:off x="3995602" y="4585126"/>
            <a:ext cx="1906415" cy="1409734"/>
          </a:xfrm>
          <a:prstGeom prst="bentConnector3">
            <a:avLst>
              <a:gd name="adj1" fmla="val 50000"/>
            </a:avLst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7082521" y="5024811"/>
            <a:ext cx="1877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chemeClr val="bg1"/>
                </a:solidFill>
              </a:rPr>
              <a:t>assembly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dirty="0" err="1">
                <a:solidFill>
                  <a:schemeClr val="bg1"/>
                </a:solidFill>
              </a:rPr>
              <a:t>properties</a:t>
            </a:r>
            <a:endParaRPr lang="it-IT" sz="1200" b="1" dirty="0">
              <a:solidFill>
                <a:schemeClr val="bg1"/>
              </a:solidFill>
            </a:endParaRPr>
          </a:p>
          <a:p>
            <a:r>
              <a:rPr lang="it-IT" sz="1200" b="1" dirty="0">
                <a:solidFill>
                  <a:schemeClr val="bg1"/>
                </a:solidFill>
              </a:rPr>
              <a:t>(part of/</a:t>
            </a:r>
            <a:r>
              <a:rPr lang="it-IT" sz="1200" b="1" dirty="0" err="1">
                <a:solidFill>
                  <a:schemeClr val="bg1"/>
                </a:solidFill>
              </a:rPr>
              <a:t>whole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dirty="0" smtClean="0">
                <a:solidFill>
                  <a:schemeClr val="bg1"/>
                </a:solidFill>
              </a:rPr>
              <a:t>of (</a:t>
            </a:r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  <a:r>
              <a:rPr lang="it-IT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cpm</a:t>
            </a:r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A01</a:t>
            </a:r>
            <a:r>
              <a:rPr lang="it-IT" sz="1200" b="1" dirty="0" smtClean="0">
                <a:solidFill>
                  <a:schemeClr val="bg1"/>
                </a:solidFill>
              </a:rPr>
              <a:t>)</a:t>
            </a:r>
            <a:endParaRPr lang="it-IT" sz="1200" b="1" dirty="0">
              <a:solidFill>
                <a:schemeClr val="bg1"/>
              </a:solidFill>
            </a:endParaRPr>
          </a:p>
        </p:txBody>
      </p:sp>
      <p:cxnSp>
        <p:nvCxnSpPr>
          <p:cNvPr id="52" name="Connettore 2 51"/>
          <p:cNvCxnSpPr>
            <a:stCxn id="69" idx="0"/>
            <a:endCxn id="35" idx="2"/>
          </p:cNvCxnSpPr>
          <p:nvPr/>
        </p:nvCxnSpPr>
        <p:spPr>
          <a:xfrm flipV="1">
            <a:off x="7133264" y="5017174"/>
            <a:ext cx="28893" cy="838634"/>
          </a:xfrm>
          <a:prstGeom prst="straightConnector1">
            <a:avLst/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/>
          <p:cNvSpPr txBox="1"/>
          <p:nvPr/>
        </p:nvSpPr>
        <p:spPr>
          <a:xfrm>
            <a:off x="8531417" y="2205248"/>
            <a:ext cx="20120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chemeClr val="bg1"/>
                </a:solidFill>
              </a:rPr>
              <a:t>provides_as_output</a:t>
            </a:r>
            <a:endParaRPr lang="it-IT" sz="1200" b="1" dirty="0">
              <a:solidFill>
                <a:schemeClr val="bg1"/>
              </a:solidFill>
            </a:endParaRPr>
          </a:p>
          <a:p>
            <a:r>
              <a:rPr lang="it-IT" sz="1200" dirty="0">
                <a:solidFill>
                  <a:schemeClr val="bg1"/>
                </a:solidFill>
              </a:rPr>
              <a:t>(</a:t>
            </a:r>
            <a:r>
              <a:rPr lang="it-IT" sz="1200" b="1" dirty="0" smtClean="0">
                <a:solidFill>
                  <a:schemeClr val="bg1"/>
                </a:solidFill>
              </a:rPr>
              <a:t>PcpmP06</a:t>
            </a:r>
            <a:r>
              <a:rPr lang="it-IT" sz="1200" b="1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54" name="Connettore 2 53"/>
          <p:cNvCxnSpPr/>
          <p:nvPr/>
        </p:nvCxnSpPr>
        <p:spPr>
          <a:xfrm flipV="1">
            <a:off x="8422297" y="2666912"/>
            <a:ext cx="1743733" cy="1"/>
          </a:xfrm>
          <a:prstGeom prst="straightConnector1">
            <a:avLst/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/>
          <p:cNvSpPr/>
          <p:nvPr/>
        </p:nvSpPr>
        <p:spPr>
          <a:xfrm>
            <a:off x="10166029" y="2065011"/>
            <a:ext cx="1501889" cy="830997"/>
          </a:xfrm>
          <a:prstGeom prst="rect">
            <a:avLst/>
          </a:prstGeom>
          <a:solidFill>
            <a:srgbClr val="C00000"/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Information_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Object</a:t>
            </a:r>
          </a:p>
          <a:p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 smtClean="0">
                <a:solidFill>
                  <a:schemeClr val="bg1"/>
                </a:solidFill>
              </a:rPr>
              <a:t>E73)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6" name="TextBox 138"/>
          <p:cNvSpPr txBox="1"/>
          <p:nvPr/>
        </p:nvSpPr>
        <p:spPr>
          <a:xfrm>
            <a:off x="8111915" y="944695"/>
            <a:ext cx="123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it-IT" dirty="0" err="1">
                <a:solidFill>
                  <a:schemeClr val="bg1"/>
                </a:solidFill>
              </a:rPr>
              <a:t>carried_out_by</a:t>
            </a:r>
            <a:r>
              <a:rPr lang="it-IT" dirty="0">
                <a:solidFill>
                  <a:schemeClr val="bg1"/>
                </a:solidFill>
              </a:rPr>
              <a:t>  (</a:t>
            </a:r>
            <a:r>
              <a:rPr lang="it-IT" dirty="0" smtClean="0">
                <a:solidFill>
                  <a:schemeClr val="bg1"/>
                </a:solidFill>
              </a:rPr>
              <a:t>P14</a:t>
            </a:r>
            <a:r>
              <a:rPr lang="it-IT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59" name="Connettore 4 58"/>
          <p:cNvCxnSpPr/>
          <p:nvPr/>
        </p:nvCxnSpPr>
        <p:spPr>
          <a:xfrm rot="10800000">
            <a:off x="4971840" y="1596474"/>
            <a:ext cx="1652232" cy="769441"/>
          </a:xfrm>
          <a:prstGeom prst="bentConnector3">
            <a:avLst>
              <a:gd name="adj1" fmla="val -688"/>
            </a:avLst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4 60"/>
          <p:cNvCxnSpPr>
            <a:endCxn id="62" idx="1"/>
          </p:cNvCxnSpPr>
          <p:nvPr/>
        </p:nvCxnSpPr>
        <p:spPr>
          <a:xfrm flipV="1">
            <a:off x="7634963" y="1486648"/>
            <a:ext cx="2531066" cy="910089"/>
          </a:xfrm>
          <a:prstGeom prst="bentConnector3">
            <a:avLst>
              <a:gd name="adj1" fmla="val 50000"/>
            </a:avLst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>
            <a:off x="10166030" y="1317370"/>
            <a:ext cx="1501889" cy="338554"/>
          </a:xfrm>
          <a:prstGeom prst="rect">
            <a:avLst/>
          </a:prstGeom>
          <a:solidFill>
            <a:srgbClr val="C0000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Actor </a:t>
            </a:r>
            <a:r>
              <a:rPr lang="en-US" sz="1600" dirty="0">
                <a:solidFill>
                  <a:schemeClr val="bg1"/>
                </a:solidFill>
              </a:rPr>
              <a:t>(E39)</a:t>
            </a:r>
            <a:endParaRPr lang="it-IT" sz="1600" dirty="0">
              <a:solidFill>
                <a:schemeClr val="bg1"/>
              </a:solidFill>
            </a:endParaRPr>
          </a:p>
        </p:txBody>
      </p:sp>
      <p:cxnSp>
        <p:nvCxnSpPr>
          <p:cNvPr id="63" name="Connettore 4 62"/>
          <p:cNvCxnSpPr>
            <a:stCxn id="34" idx="3"/>
            <a:endCxn id="42" idx="1"/>
          </p:cNvCxnSpPr>
          <p:nvPr/>
        </p:nvCxnSpPr>
        <p:spPr>
          <a:xfrm>
            <a:off x="8411117" y="2902572"/>
            <a:ext cx="548934" cy="124920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/>
          <p:cNvSpPr txBox="1"/>
          <p:nvPr/>
        </p:nvSpPr>
        <p:spPr>
          <a:xfrm>
            <a:off x="9197363" y="4595162"/>
            <a:ext cx="10901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chemeClr val="bg1"/>
                </a:solidFill>
              </a:rPr>
              <a:t>applied_to</a:t>
            </a:r>
            <a:endParaRPr lang="it-IT" sz="1200" b="1" dirty="0">
              <a:solidFill>
                <a:schemeClr val="bg1"/>
              </a:solidFill>
            </a:endParaRPr>
          </a:p>
          <a:p>
            <a:r>
              <a:rPr lang="it-IT" sz="1200" b="1" dirty="0" smtClean="0">
                <a:solidFill>
                  <a:schemeClr val="bg1"/>
                </a:solidFill>
              </a:rPr>
              <a:t>(</a:t>
            </a:r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  <a:r>
              <a:rPr lang="it-IT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cpm</a:t>
            </a:r>
            <a:r>
              <a:rPr lang="it-IT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03</a:t>
            </a:r>
            <a:r>
              <a:rPr lang="it-IT" sz="1200" b="1" dirty="0" smtClean="0">
                <a:solidFill>
                  <a:schemeClr val="bg1"/>
                </a:solidFill>
              </a:rPr>
              <a:t>)</a:t>
            </a:r>
            <a:endParaRPr lang="it-IT" sz="1200" b="1" dirty="0">
              <a:solidFill>
                <a:schemeClr val="bg1"/>
              </a:solidFill>
            </a:endParaRPr>
          </a:p>
          <a:p>
            <a:endParaRPr lang="it-IT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Rettangolo 68"/>
          <p:cNvSpPr/>
          <p:nvPr/>
        </p:nvSpPr>
        <p:spPr>
          <a:xfrm>
            <a:off x="5873124" y="5855808"/>
            <a:ext cx="2520280" cy="864096"/>
          </a:xfrm>
          <a:prstGeom prst="rect">
            <a:avLst/>
          </a:prstGeom>
          <a:solidFill>
            <a:srgbClr val="C0000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 err="1">
                <a:solidFill>
                  <a:schemeClr val="bg1"/>
                </a:solidFill>
              </a:rPr>
              <a:t>Artifact_Entity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it-IT" sz="1600" dirty="0">
                <a:solidFill>
                  <a:schemeClr val="bg1"/>
                </a:solidFill>
              </a:rPr>
              <a:t>(EA1 </a:t>
            </a:r>
            <a:r>
              <a:rPr lang="it-IT" sz="1400" i="1" dirty="0">
                <a:solidFill>
                  <a:schemeClr val="bg1"/>
                </a:solidFill>
              </a:rPr>
              <a:t>= </a:t>
            </a:r>
            <a:r>
              <a:rPr lang="en-US" sz="1400" i="1" dirty="0">
                <a:solidFill>
                  <a:schemeClr val="bg1"/>
                </a:solidFill>
              </a:rPr>
              <a:t>E24 Physical Man-Made Thing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it-IT" sz="1600" dirty="0">
              <a:solidFill>
                <a:schemeClr val="bg1"/>
              </a:solidFill>
            </a:endParaRPr>
          </a:p>
        </p:txBody>
      </p:sp>
      <p:cxnSp>
        <p:nvCxnSpPr>
          <p:cNvPr id="70" name="Connettore 2 69"/>
          <p:cNvCxnSpPr>
            <a:stCxn id="34" idx="1"/>
            <a:endCxn id="39" idx="3"/>
          </p:cNvCxnSpPr>
          <p:nvPr/>
        </p:nvCxnSpPr>
        <p:spPr>
          <a:xfrm flipH="1">
            <a:off x="4751652" y="2902572"/>
            <a:ext cx="1139185" cy="7220"/>
          </a:xfrm>
          <a:prstGeom prst="straightConnector1">
            <a:avLst/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0" y="576867"/>
            <a:ext cx="1384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dirty="0" smtClean="0"/>
              <a:t>LEGEND</a:t>
            </a:r>
            <a:endParaRPr lang="it-IT" sz="1400" b="1" dirty="0">
              <a:solidFill>
                <a:srgbClr val="00B0F0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2397141" y="3632362"/>
            <a:ext cx="1598461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Investigation_</a:t>
            </a:r>
          </a:p>
          <a:p>
            <a:r>
              <a:rPr lang="en-US" sz="1600" b="1" dirty="0"/>
              <a:t>Method</a:t>
            </a:r>
          </a:p>
          <a:p>
            <a:r>
              <a:rPr lang="en-US" sz="1600" dirty="0"/>
              <a:t>(</a:t>
            </a:r>
            <a:r>
              <a:rPr lang="en-US" sz="1600" dirty="0" smtClean="0">
                <a:solidFill>
                  <a:srgbClr val="FFC000"/>
                </a:solidFill>
              </a:rPr>
              <a:t>EcpmP49</a:t>
            </a:r>
            <a:r>
              <a:rPr lang="en-US" sz="1600" dirty="0" smtClean="0"/>
              <a:t>)</a:t>
            </a:r>
            <a:endParaRPr lang="it-IT" sz="1600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2397140" y="4608338"/>
            <a:ext cx="1598461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Investigation_</a:t>
            </a:r>
          </a:p>
          <a:p>
            <a:r>
              <a:rPr lang="en-US" sz="1600" b="1" dirty="0"/>
              <a:t>Tool</a:t>
            </a:r>
          </a:p>
          <a:p>
            <a:r>
              <a:rPr lang="en-US" sz="1600" dirty="0"/>
              <a:t>(</a:t>
            </a:r>
            <a:r>
              <a:rPr lang="en-US" sz="1600" dirty="0" smtClean="0">
                <a:solidFill>
                  <a:srgbClr val="FFC000"/>
                </a:solidFill>
              </a:rPr>
              <a:t>EcpmP50</a:t>
            </a:r>
            <a:r>
              <a:rPr lang="en-US" sz="1600" dirty="0" smtClean="0"/>
              <a:t>)</a:t>
            </a:r>
            <a:endParaRPr lang="it-IT" sz="1600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2397141" y="5579361"/>
            <a:ext cx="1598461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Investigation_</a:t>
            </a:r>
          </a:p>
          <a:p>
            <a:r>
              <a:rPr lang="en-US" sz="1600" b="1" dirty="0"/>
              <a:t>Sample</a:t>
            </a:r>
          </a:p>
          <a:p>
            <a:r>
              <a:rPr lang="en-US" sz="1600" dirty="0"/>
              <a:t>(</a:t>
            </a:r>
            <a:r>
              <a:rPr lang="en-US" sz="1600" dirty="0" smtClean="0">
                <a:solidFill>
                  <a:srgbClr val="FFC000"/>
                </a:solidFill>
              </a:rPr>
              <a:t>EcpmP112</a:t>
            </a:r>
            <a:r>
              <a:rPr lang="en-US" sz="1600" dirty="0" smtClean="0"/>
              <a:t>)</a:t>
            </a:r>
            <a:endParaRPr lang="it-IT" sz="1600" dirty="0"/>
          </a:p>
        </p:txBody>
      </p:sp>
      <p:cxnSp>
        <p:nvCxnSpPr>
          <p:cNvPr id="15" name="Connettore 4 14"/>
          <p:cNvCxnSpPr>
            <a:stCxn id="46" idx="1"/>
            <a:endCxn id="39" idx="1"/>
          </p:cNvCxnSpPr>
          <p:nvPr/>
        </p:nvCxnSpPr>
        <p:spPr>
          <a:xfrm rot="10800000" flipH="1">
            <a:off x="2397140" y="2909794"/>
            <a:ext cx="1262914" cy="3085067"/>
          </a:xfrm>
          <a:prstGeom prst="bentConnector3">
            <a:avLst>
              <a:gd name="adj1" fmla="val -26898"/>
            </a:avLst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43" idx="1"/>
          </p:cNvCxnSpPr>
          <p:nvPr/>
        </p:nvCxnSpPr>
        <p:spPr>
          <a:xfrm flipH="1" flipV="1">
            <a:off x="2072798" y="4047860"/>
            <a:ext cx="324343" cy="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44" idx="1"/>
          </p:cNvCxnSpPr>
          <p:nvPr/>
        </p:nvCxnSpPr>
        <p:spPr>
          <a:xfrm flipH="1">
            <a:off x="2072797" y="5023836"/>
            <a:ext cx="324342" cy="97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265931" y="2443753"/>
            <a:ext cx="1782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</a:rPr>
              <a:t>Is</a:t>
            </a:r>
            <a:r>
              <a:rPr lang="it-IT" sz="1200" b="1" dirty="0" smtClean="0">
                <a:solidFill>
                  <a:schemeClr val="bg1"/>
                </a:solidFill>
              </a:rPr>
              <a:t>-a (</a:t>
            </a:r>
            <a:r>
              <a:rPr lang="it-IT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PcpmA05</a:t>
            </a:r>
            <a:r>
              <a:rPr lang="it-IT" sz="1200" dirty="0" smtClean="0">
                <a:solidFill>
                  <a:schemeClr val="bg1"/>
                </a:solidFill>
              </a:rPr>
              <a:t>)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944694"/>
            <a:ext cx="1598460" cy="3726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CIDOC CRM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-6343" y="1434129"/>
            <a:ext cx="1604803" cy="646331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CPM  </a:t>
            </a:r>
            <a:r>
              <a:rPr lang="it-IT" dirty="0" err="1" smtClean="0">
                <a:solidFill>
                  <a:schemeClr val="bg1"/>
                </a:solidFill>
              </a:rPr>
              <a:t>derived</a:t>
            </a:r>
            <a:r>
              <a:rPr lang="it-IT" dirty="0" smtClean="0">
                <a:solidFill>
                  <a:schemeClr val="bg1"/>
                </a:solidFill>
              </a:rPr>
              <a:t> from CRM   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Donatella Fiorani, Marta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CasellaDiTesto 67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8893834" y="-8709"/>
            <a:ext cx="3298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Investigation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Process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Formalization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10441" y="2251414"/>
            <a:ext cx="159846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CPM custom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1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31249"/>
              </p:ext>
            </p:extLst>
          </p:nvPr>
        </p:nvGraphicFramePr>
        <p:xfrm>
          <a:off x="173577" y="483080"/>
          <a:ext cx="5985684" cy="6352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811">
                  <a:extLst>
                    <a:ext uri="{9D8B030D-6E8A-4147-A177-3AD203B41FA5}">
                      <a16:colId xmlns:a16="http://schemas.microsoft.com/office/drawing/2014/main" xmlns="" val="3003429099"/>
                    </a:ext>
                  </a:extLst>
                </a:gridCol>
                <a:gridCol w="804797">
                  <a:extLst>
                    <a:ext uri="{9D8B030D-6E8A-4147-A177-3AD203B41FA5}">
                      <a16:colId xmlns:a16="http://schemas.microsoft.com/office/drawing/2014/main" xmlns="" val="422206617"/>
                    </a:ext>
                  </a:extLst>
                </a:gridCol>
                <a:gridCol w="1096998">
                  <a:extLst>
                    <a:ext uri="{9D8B030D-6E8A-4147-A177-3AD203B41FA5}">
                      <a16:colId xmlns:a16="http://schemas.microsoft.com/office/drawing/2014/main" xmlns="" val="2412696896"/>
                    </a:ext>
                  </a:extLst>
                </a:gridCol>
                <a:gridCol w="366116">
                  <a:extLst>
                    <a:ext uri="{9D8B030D-6E8A-4147-A177-3AD203B41FA5}">
                      <a16:colId xmlns:a16="http://schemas.microsoft.com/office/drawing/2014/main" xmlns="" val="1803530887"/>
                    </a:ext>
                  </a:extLst>
                </a:gridCol>
                <a:gridCol w="437829">
                  <a:extLst>
                    <a:ext uri="{9D8B030D-6E8A-4147-A177-3AD203B41FA5}">
                      <a16:colId xmlns:a16="http://schemas.microsoft.com/office/drawing/2014/main" xmlns="" val="1759265828"/>
                    </a:ext>
                  </a:extLst>
                </a:gridCol>
                <a:gridCol w="287823">
                  <a:extLst>
                    <a:ext uri="{9D8B030D-6E8A-4147-A177-3AD203B41FA5}">
                      <a16:colId xmlns:a16="http://schemas.microsoft.com/office/drawing/2014/main" xmlns="" val="63773671"/>
                    </a:ext>
                  </a:extLst>
                </a:gridCol>
                <a:gridCol w="2386310">
                  <a:extLst>
                    <a:ext uri="{9D8B030D-6E8A-4147-A177-3AD203B41FA5}">
                      <a16:colId xmlns:a16="http://schemas.microsoft.com/office/drawing/2014/main" xmlns="" val="46126675"/>
                    </a:ext>
                  </a:extLst>
                </a:gridCol>
              </a:tblGrid>
              <a:tr h="3345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 smtClean="0">
                          <a:effectLst/>
                          <a:latin typeface="Century Gothic" panose="020B0502020202020204" pitchFamily="34" charset="0"/>
                        </a:rPr>
                        <a:t>CODE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 smtClean="0">
                          <a:effectLst/>
                          <a:latin typeface="Century Gothic" panose="020B0502020202020204" pitchFamily="34" charset="0"/>
                        </a:rPr>
                        <a:t>CLASS NAME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8183014"/>
                  </a:ext>
                </a:extLst>
              </a:tr>
              <a:tr h="750473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000" b="0" i="0" u="none" strike="noStrike" baseline="-25000" noProof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pcm</a:t>
                      </a:r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P2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noProof="0" dirty="0" smtClean="0">
                          <a:effectLst/>
                          <a:latin typeface="Century Gothic" panose="020B0502020202020204" pitchFamily="34" charset="0"/>
                        </a:rPr>
                        <a:t>Heritage Process Entity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endParaRPr lang="en-GB" sz="1400" noProof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7160122"/>
                  </a:ext>
                </a:extLst>
              </a:tr>
              <a:tr h="556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000" b="0" i="0" u="none" strike="noStrike" baseline="-25000" noProof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pcm</a:t>
                      </a:r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P3</a:t>
                      </a: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noProof="0" dirty="0" smtClean="0">
                          <a:effectLst/>
                          <a:latin typeface="Century Gothic" panose="020B0502020202020204" pitchFamily="34" charset="0"/>
                        </a:rPr>
                        <a:t>Heritage Process Activity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lang="en-GB" sz="1200" noProof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4578760"/>
                  </a:ext>
                </a:extLst>
              </a:tr>
              <a:tr h="24519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000" b="0" i="0" u="none" strike="noStrike" baseline="-25000" noProof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pcm</a:t>
                      </a:r>
                      <a:r>
                        <a:rPr lang="en-GB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P03</a:t>
                      </a:r>
                    </a:p>
                    <a:p>
                      <a:pPr algn="l" fontAlgn="t"/>
                      <a:endParaRPr lang="en-GB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Heritage Indirect investigation </a:t>
                      </a:r>
                      <a:endParaRPr lang="en-GB" sz="1200" b="0" i="0" u="none" strike="noStrike" noProof="0" dirty="0" smtClean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64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P04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Documental Investigation Activity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64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P05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noProof="0" dirty="0" smtClean="0">
                          <a:effectLst/>
                          <a:latin typeface="Century Gothic" panose="020B0502020202020204" pitchFamily="34" charset="0"/>
                        </a:rPr>
                        <a:t>Bibliographical </a:t>
                      </a:r>
                      <a:r>
                        <a:rPr lang="en-GB" sz="1200" u="none" strike="noStrike" baseline="0" noProof="0" dirty="0" smtClean="0">
                          <a:effectLst/>
                          <a:latin typeface="Century Gothic" panose="020B0502020202020204" pitchFamily="34" charset="0"/>
                        </a:rPr>
                        <a:t>Investigation </a:t>
                      </a:r>
                      <a:r>
                        <a:rPr lang="en-GB" sz="1200" u="none" strike="noStrike" noProof="0" dirty="0" smtClean="0">
                          <a:effectLst/>
                          <a:latin typeface="Century Gothic" panose="020B0502020202020204" pitchFamily="34" charset="0"/>
                        </a:rPr>
                        <a:t>Activity</a:t>
                      </a:r>
                      <a:endParaRPr lang="en-GB" sz="12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64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P06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noProof="0" dirty="0" smtClean="0">
                          <a:effectLst/>
                          <a:latin typeface="Century Gothic" panose="020B0502020202020204" pitchFamily="34" charset="0"/>
                        </a:rPr>
                        <a:t>Comparing Analysis</a:t>
                      </a:r>
                      <a:r>
                        <a:rPr lang="en-GB" sz="1200" u="none" strike="noStrike" baseline="0" noProof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200" u="none" strike="noStrike" noProof="0" dirty="0" smtClean="0">
                          <a:effectLst/>
                          <a:latin typeface="Century Gothic" panose="020B0502020202020204" pitchFamily="34" charset="0"/>
                        </a:rPr>
                        <a:t>Activity</a:t>
                      </a:r>
                      <a:endParaRPr lang="en-GB" sz="12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64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P07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noProof="0" dirty="0" smtClean="0">
                          <a:solidFill>
                            <a:srgbClr val="9966FF"/>
                          </a:solidFill>
                          <a:effectLst/>
                          <a:latin typeface="Century Gothic" panose="020B0502020202020204" pitchFamily="34" charset="0"/>
                        </a:rPr>
                        <a:t>Formal Analysis</a:t>
                      </a:r>
                      <a:endParaRPr lang="en-GB" sz="1200" b="0" i="0" u="none" strike="noStrike" noProof="0" dirty="0" smtClean="0">
                        <a:solidFill>
                          <a:srgbClr val="9966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64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P08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noProof="0" dirty="0" smtClean="0">
                          <a:solidFill>
                            <a:srgbClr val="9966FF"/>
                          </a:solidFill>
                          <a:effectLst/>
                          <a:latin typeface="Century Gothic" panose="020B0502020202020204" pitchFamily="34" charset="0"/>
                        </a:rPr>
                        <a:t>Typological Analysis</a:t>
                      </a:r>
                      <a:endParaRPr lang="en-GB" sz="1200" b="0" i="0" u="none" strike="noStrike" noProof="0" dirty="0" smtClean="0">
                        <a:solidFill>
                          <a:srgbClr val="9966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64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P09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Heritage Direct Investigation Activity</a:t>
                      </a:r>
                      <a:endParaRPr lang="en-GB" sz="1200" b="0" i="0" u="none" strike="noStrike" noProof="0" dirty="0"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8942311"/>
                  </a:ext>
                </a:extLst>
              </a:tr>
              <a:tr h="22784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P10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200" noProof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noProof="0" dirty="0" smtClean="0">
                          <a:effectLst/>
                          <a:latin typeface="Century Gothic" panose="020B0502020202020204" pitchFamily="34" charset="0"/>
                        </a:rPr>
                        <a:t>Survey Activity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2037300"/>
                  </a:ext>
                </a:extLst>
              </a:tr>
              <a:tr h="2124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P11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200" noProof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200" noProof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9966FF"/>
                          </a:solidFill>
                          <a:effectLst/>
                          <a:latin typeface="Century Gothic" panose="020B0502020202020204" pitchFamily="34" charset="0"/>
                        </a:rPr>
                        <a:t>Geometrical Survey</a:t>
                      </a:r>
                      <a:endParaRPr lang="en-GB" sz="1200" b="0" i="0" u="none" strike="noStrike" noProof="0" dirty="0">
                        <a:solidFill>
                          <a:srgbClr val="9966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3402046"/>
                  </a:ext>
                </a:extLst>
              </a:tr>
              <a:tr h="23799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P12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200" noProof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200" noProof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9966FF"/>
                          </a:solidFill>
                          <a:effectLst/>
                          <a:latin typeface="Century Gothic" panose="020B0502020202020204" pitchFamily="34" charset="0"/>
                        </a:rPr>
                        <a:t>Architectural Survey</a:t>
                      </a:r>
                      <a:endParaRPr lang="en-GB" sz="1200" b="0" i="0" u="none" strike="noStrike" noProof="0" dirty="0">
                        <a:solidFill>
                          <a:srgbClr val="9966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070626"/>
                  </a:ext>
                </a:extLst>
              </a:tr>
              <a:tr h="3632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P13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200" noProof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 dirty="0" smtClean="0">
                          <a:effectLst/>
                          <a:latin typeface="Century Gothic" panose="020B0502020202020204" pitchFamily="34" charset="0"/>
                        </a:rPr>
                        <a:t>Materials macro-characterization Activity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5718494"/>
                  </a:ext>
                </a:extLst>
              </a:tr>
              <a:tr h="30823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P14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200" noProof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 dirty="0" smtClean="0">
                          <a:effectLst/>
                          <a:latin typeface="Century Gothic" panose="020B0502020202020204" pitchFamily="34" charset="0"/>
                        </a:rPr>
                        <a:t>Masonry Investigation Activity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3448958"/>
                  </a:ext>
                </a:extLst>
              </a:tr>
              <a:tr h="22547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P15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200" noProof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200" noProof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9966FF"/>
                          </a:solidFill>
                          <a:effectLst/>
                          <a:latin typeface="Century Gothic" panose="020B0502020202020204" pitchFamily="34" charset="0"/>
                        </a:rPr>
                        <a:t>Masonry types investigation</a:t>
                      </a:r>
                      <a:endParaRPr lang="en-GB" sz="1200" b="0" i="0" u="none" strike="noStrike" noProof="0" dirty="0">
                        <a:solidFill>
                          <a:srgbClr val="9966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800706"/>
                  </a:ext>
                </a:extLst>
              </a:tr>
              <a:tr h="21651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P16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200" noProof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200" noProof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9966FF"/>
                          </a:solidFill>
                          <a:effectLst/>
                          <a:latin typeface="Century Gothic" panose="020B0502020202020204" pitchFamily="34" charset="0"/>
                        </a:rPr>
                        <a:t>Stratigraphic investigation</a:t>
                      </a:r>
                      <a:endParaRPr lang="en-GB" sz="1200" b="0" i="0" u="none" strike="noStrike" noProof="0" dirty="0">
                        <a:solidFill>
                          <a:srgbClr val="9966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6139989"/>
                  </a:ext>
                </a:extLst>
              </a:tr>
              <a:tr h="2209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P17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200" noProof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effectLst/>
                          <a:latin typeface="Century Gothic" panose="020B0502020202020204" pitchFamily="34" charset="0"/>
                        </a:rPr>
                        <a:t>Constructive techniques analysis Activity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5385573"/>
                  </a:ext>
                </a:extLst>
              </a:tr>
              <a:tr h="2487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P18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200" noProof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noProof="0" dirty="0" smtClean="0">
                          <a:effectLst/>
                          <a:latin typeface="Century Gothic" panose="020B0502020202020204" pitchFamily="34" charset="0"/>
                        </a:rPr>
                        <a:t>Morphological Analysis Activity</a:t>
                      </a:r>
                      <a:endParaRPr lang="en-GB" sz="12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3176544"/>
                  </a:ext>
                </a:extLst>
              </a:tr>
              <a:tr h="2294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P19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200" noProof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9966FF"/>
                          </a:solidFill>
                          <a:effectLst/>
                          <a:latin typeface="Century Gothic" panose="020B0502020202020204" pitchFamily="34" charset="0"/>
                        </a:rPr>
                        <a:t> Metrological analysis</a:t>
                      </a:r>
                      <a:endParaRPr lang="en-GB" sz="1200" b="0" i="0" u="none" strike="noStrike" noProof="0" dirty="0">
                        <a:solidFill>
                          <a:srgbClr val="9966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782454346"/>
                  </a:ext>
                </a:extLst>
              </a:tr>
              <a:tr h="2464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P20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200" noProof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9966FF"/>
                          </a:solidFill>
                          <a:effectLst/>
                          <a:latin typeface="Century Gothic" panose="020B0502020202020204" pitchFamily="34" charset="0"/>
                        </a:rPr>
                        <a:t>Walls thickness  analysis</a:t>
                      </a:r>
                      <a:endParaRPr lang="en-GB" sz="1200" b="0" i="0" u="none" strike="noStrike" noProof="0" dirty="0">
                        <a:solidFill>
                          <a:srgbClr val="9966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759107653"/>
                  </a:ext>
                </a:extLst>
              </a:tr>
              <a:tr h="2294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P21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200" noProof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9966FF"/>
                          </a:solidFill>
                          <a:effectLst/>
                          <a:latin typeface="Century Gothic" panose="020B0502020202020204" pitchFamily="34" charset="0"/>
                        </a:rPr>
                        <a:t>Geometrical analysis</a:t>
                      </a:r>
                      <a:endParaRPr lang="en-GB" sz="1200" b="0" i="0" u="none" strike="noStrike" noProof="0" dirty="0">
                        <a:solidFill>
                          <a:srgbClr val="9966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880843132"/>
                  </a:ext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09524"/>
              </p:ext>
            </p:extLst>
          </p:nvPr>
        </p:nvGraphicFramePr>
        <p:xfrm>
          <a:off x="6323157" y="463271"/>
          <a:ext cx="5681690" cy="6368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1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1543">
                  <a:extLst>
                    <a:ext uri="{9D8B030D-6E8A-4147-A177-3AD203B41FA5}">
                      <a16:colId xmlns:a16="http://schemas.microsoft.com/office/drawing/2014/main" xmlns="" val="3020701589"/>
                    </a:ext>
                  </a:extLst>
                </a:gridCol>
                <a:gridCol w="512861">
                  <a:extLst>
                    <a:ext uri="{9D8B030D-6E8A-4147-A177-3AD203B41FA5}">
                      <a16:colId xmlns:a16="http://schemas.microsoft.com/office/drawing/2014/main" xmlns="" val="1799317232"/>
                    </a:ext>
                  </a:extLst>
                </a:gridCol>
                <a:gridCol w="2091667">
                  <a:extLst>
                    <a:ext uri="{9D8B030D-6E8A-4147-A177-3AD203B41FA5}">
                      <a16:colId xmlns:a16="http://schemas.microsoft.com/office/drawing/2014/main" xmlns="" val="4036842962"/>
                    </a:ext>
                  </a:extLst>
                </a:gridCol>
                <a:gridCol w="1025720">
                  <a:extLst>
                    <a:ext uri="{9D8B030D-6E8A-4147-A177-3AD203B41FA5}">
                      <a16:colId xmlns:a16="http://schemas.microsoft.com/office/drawing/2014/main" xmlns="" val="1138861705"/>
                    </a:ext>
                  </a:extLst>
                </a:gridCol>
                <a:gridCol w="1025720">
                  <a:extLst>
                    <a:ext uri="{9D8B030D-6E8A-4147-A177-3AD203B41FA5}">
                      <a16:colId xmlns:a16="http://schemas.microsoft.com/office/drawing/2014/main" xmlns="" val="3951398779"/>
                    </a:ext>
                  </a:extLst>
                </a:gridCol>
              </a:tblGrid>
              <a:tr h="346734">
                <a:tc gridSpan="6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kern="1200" noProof="0" dirty="0" smtClean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Heritage Direct investigation 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47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P23</a:t>
                      </a:r>
                    </a:p>
                    <a:p>
                      <a:pPr algn="l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noProof="0" dirty="0" smtClean="0">
                          <a:effectLst/>
                          <a:latin typeface="Century Gothic" panose="020B0502020202020204" pitchFamily="34" charset="0"/>
                        </a:rPr>
                        <a:t>Diagnostic Activity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971399662"/>
                  </a:ext>
                </a:extLst>
              </a:tr>
              <a:tr h="254223"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P24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9966FF"/>
                          </a:solidFill>
                          <a:effectLst/>
                          <a:latin typeface="Century Gothic" panose="020B0502020202020204" pitchFamily="34" charset="0"/>
                        </a:rPr>
                        <a:t>Decay Survey Activity</a:t>
                      </a:r>
                      <a:endParaRPr lang="en-GB" sz="1200" b="0" i="0" u="none" strike="noStrike" noProof="0" dirty="0">
                        <a:solidFill>
                          <a:srgbClr val="9966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61693617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P25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Structural Decay Survey</a:t>
                      </a:r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849974933"/>
                  </a:ext>
                </a:extLst>
              </a:tr>
              <a:tr h="254223"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P26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Material Decay Phenomena</a:t>
                      </a:r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3074923"/>
                  </a:ext>
                </a:extLst>
              </a:tr>
              <a:tr h="216138"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P27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Material Decay Phenomena Distribution Survey </a:t>
                      </a:r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6855084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P28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noProof="0" dirty="0" smtClean="0">
                          <a:solidFill>
                            <a:srgbClr val="9966FF"/>
                          </a:solidFill>
                          <a:effectLst/>
                          <a:latin typeface="Century Gothic" panose="020B0502020202020204" pitchFamily="34" charset="0"/>
                        </a:rPr>
                        <a:t>Structural Diagnostic Activity</a:t>
                      </a:r>
                      <a:endParaRPr lang="en-GB" sz="1200" b="0" i="0" u="none" strike="noStrike" noProof="0" dirty="0">
                        <a:solidFill>
                          <a:srgbClr val="9966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288285946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P29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noProof="0" dirty="0" smtClean="0">
                          <a:solidFill>
                            <a:srgbClr val="9966FF"/>
                          </a:solidFill>
                          <a:effectLst/>
                          <a:latin typeface="Century Gothic" panose="020B0502020202020204" pitchFamily="34" charset="0"/>
                        </a:rPr>
                        <a:t>Biological Diagnostic Activity</a:t>
                      </a:r>
                      <a:endParaRPr lang="en-GB" sz="1200" b="0" i="0" u="none" strike="noStrike" noProof="0" dirty="0">
                        <a:solidFill>
                          <a:srgbClr val="9966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906443093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P30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kern="1200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Biological Alterations Study (Macro-Activity)</a:t>
                      </a:r>
                      <a:endParaRPr lang="en-GB" sz="1200" u="none" strike="noStrike" kern="1200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3630264"/>
                  </a:ext>
                </a:extLst>
              </a:tr>
              <a:tr h="254223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P31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Visual Investigations</a:t>
                      </a:r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627357021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P32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Crop</a:t>
                      </a:r>
                      <a:r>
                        <a:rPr lang="en-GB" sz="1200" u="none" strike="noStrike" baseline="0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Analysis </a:t>
                      </a:r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975368116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P33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Bimolecular </a:t>
                      </a:r>
                      <a:r>
                        <a:rPr lang="en-GB" sz="1200" u="none" strike="noStrike" baseline="0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Analysis</a:t>
                      </a:r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853335909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P34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Biochemical </a:t>
                      </a:r>
                      <a:r>
                        <a:rPr lang="en-GB" sz="1200" u="none" strike="noStrike" baseline="0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Analysis </a:t>
                      </a:r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012861641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P35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Environmental Contamination</a:t>
                      </a:r>
                      <a:r>
                        <a:rPr lang="en-GB" sz="1200" u="none" strike="noStrike" baseline="0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Check </a:t>
                      </a:r>
                      <a:r>
                        <a:rPr lang="en-GB" sz="1200" u="none" strike="noStrike" baseline="0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(Macro-Activity)</a:t>
                      </a:r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8856225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P36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Microbe Air Quantity Survey</a:t>
                      </a:r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342652149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P37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Microbe Surfaces</a:t>
                      </a:r>
                      <a:r>
                        <a:rPr lang="en-GB" sz="1200" u="none" strike="noStrike" baseline="0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Quantity Survey</a:t>
                      </a:r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1786060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P38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err="1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Insectile</a:t>
                      </a:r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Monitoring</a:t>
                      </a:r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664522979"/>
                  </a:ext>
                </a:extLst>
              </a:tr>
              <a:tr h="255249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P39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Biological Material  Characterization (Macro-Activity)</a:t>
                      </a:r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3818924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P40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noProof="0" dirty="0" smtClean="0">
                          <a:solidFill>
                            <a:srgbClr val="9966FF"/>
                          </a:solidFill>
                          <a:effectLst/>
                          <a:latin typeface="Century Gothic" panose="020B0502020202020204" pitchFamily="34" charset="0"/>
                        </a:rPr>
                        <a:t>Chemical Diagnostic Activity</a:t>
                      </a:r>
                      <a:endParaRPr lang="en-GB" sz="1200" b="0" i="0" u="none" strike="noStrike" noProof="0" dirty="0">
                        <a:solidFill>
                          <a:srgbClr val="9966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927528063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P41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Chemical Alteration Study (Macro-Activity)</a:t>
                      </a:r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9880161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P42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Visual investigation</a:t>
                      </a:r>
                      <a:endParaRPr lang="en-GB" sz="1200" b="0" i="1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398699121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P43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Material Chemical Variation Monitoring Test</a:t>
                      </a:r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8931266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P44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Salt Efflorescence Qualification </a:t>
                      </a:r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430834769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P45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Chromatic Variation Analysis </a:t>
                      </a:r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91186410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P46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noProof="0" dirty="0" smtClean="0">
                          <a:solidFill>
                            <a:srgbClr val="9966FF"/>
                          </a:solidFill>
                          <a:effectLst/>
                          <a:latin typeface="Century Gothic" panose="020B0502020202020204" pitchFamily="34" charset="0"/>
                        </a:rPr>
                        <a:t>Physic Diagnostic Activity</a:t>
                      </a:r>
                      <a:endParaRPr lang="en-GB" sz="1200" b="0" i="0" u="none" strike="noStrike" noProof="0" dirty="0">
                        <a:solidFill>
                          <a:srgbClr val="9966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913844938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P47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Microclimate Diagnostic Activity (Macro-Activity)</a:t>
                      </a:r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1997504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P48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Preliminary Survey  </a:t>
                      </a:r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130341173"/>
                  </a:ext>
                </a:extLst>
              </a:tr>
              <a:tr h="210548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P49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Survey Campaign </a:t>
                      </a:r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181904768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Donatella Fiorani, Marta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695426" y="-8709"/>
            <a:ext cx="3496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Encoding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Investigation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Process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Activity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 flipH="1" flipV="1">
            <a:off x="6269963" y="377715"/>
            <a:ext cx="8626" cy="633179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H="1">
            <a:off x="6225395" y="362309"/>
            <a:ext cx="3030747" cy="15406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H="1">
            <a:off x="9305025" y="333735"/>
            <a:ext cx="8626" cy="276046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>
            <a:off x="6006860" y="6605139"/>
            <a:ext cx="132270" cy="2695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3782561" y="6135487"/>
            <a:ext cx="2378013" cy="22428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82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7" t="8700" r="42425" b="71167"/>
          <a:stretch/>
        </p:blipFill>
        <p:spPr>
          <a:xfrm>
            <a:off x="5225071" y="517991"/>
            <a:ext cx="4100513" cy="1900237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>
            <a:off x="6296472" y="2620462"/>
            <a:ext cx="1135329" cy="337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t="19279" r="40344" b="28444"/>
          <a:stretch/>
        </p:blipFill>
        <p:spPr>
          <a:xfrm>
            <a:off x="1168273" y="1468109"/>
            <a:ext cx="8528976" cy="493409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Donatella Fiorani, Marta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108830" y="-8709"/>
            <a:ext cx="408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Investigation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process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Metrology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Investigation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036064" y="2446360"/>
            <a:ext cx="2744298" cy="8489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7850256" y="1299191"/>
            <a:ext cx="126808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Information </a:t>
            </a:r>
            <a:r>
              <a:rPr lang="it-IT" sz="1400" b="1" dirty="0" err="1" smtClean="0"/>
              <a:t>data_Metrology</a:t>
            </a:r>
            <a:r>
              <a:rPr lang="it-IT" sz="1400" b="1" dirty="0" smtClean="0"/>
              <a:t> Plan Report </a:t>
            </a:r>
            <a:r>
              <a:rPr lang="it-IT" sz="1400" dirty="0" smtClean="0"/>
              <a:t>(</a:t>
            </a:r>
            <a:r>
              <a:rPr lang="it-IT" sz="1400" dirty="0" smtClean="0">
                <a:solidFill>
                  <a:srgbClr val="00B050"/>
                </a:solidFill>
              </a:rPr>
              <a:t>EP109</a:t>
            </a:r>
            <a:r>
              <a:rPr lang="it-IT" sz="1400" dirty="0" smtClean="0"/>
              <a:t>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7229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298611"/>
              </p:ext>
            </p:extLst>
          </p:nvPr>
        </p:nvGraphicFramePr>
        <p:xfrm>
          <a:off x="1786394" y="380516"/>
          <a:ext cx="8220248" cy="5892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5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33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7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536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56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Cod. 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Instance Name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: Metrology Investigation Activity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pv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ssw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Classe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Cod</a:t>
                      </a: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GB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pcm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P19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Metrology Investigation Activity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Subclass of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Cod</a:t>
                      </a: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200" b="1" i="0" u="none" strike="noStrike" baseline="-25000" noProof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pcm</a:t>
                      </a:r>
                      <a:r>
                        <a:rPr lang="en-GB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P03</a:t>
                      </a: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Heritage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Direct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Investigation Activity 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Superclass of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1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Object Properties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Cod</a:t>
                      </a: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PcpmP01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Uses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as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input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Survey document [EL 26]: geometrical survey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6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Information object [EP 99]: Measuring units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2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  <a:latin typeface="Century Gothic" panose="020B0502020202020204" pitchFamily="34" charset="0"/>
                        </a:rPr>
                        <a:t>   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Cod</a:t>
                      </a: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PcpmP02</a:t>
                      </a: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means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Tool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[EL21]: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Materials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for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graphic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elaboration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Method [EP 22]: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Measuring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6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Method [EP 22]: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Comparing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6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Method [EP 22]: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Graphic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representation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2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Cod</a:t>
                      </a: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PcpmP03</a:t>
                      </a: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Applied to 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Construction component/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perimeters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walls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[EA48]: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pw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[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ssw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];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pw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nsw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];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pw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fw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];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pw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bw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]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Cod</a:t>
                      </a: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PcpmP06</a:t>
                      </a: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Provides as output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Information data [EP109]: metrology plan report 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9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Cod</a:t>
                      </a: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PcpmP05</a:t>
                      </a: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Provides information for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Attribute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assignment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[EP141]: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Datation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: I-V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cent.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00FF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Cod</a:t>
                      </a: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P14</a:t>
                      </a:r>
                      <a:endParaRPr lang="it-IT" sz="1200" b="1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Carried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out by  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Silvia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Cutarelli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9" marR="52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0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magine 129" descr="fase1.jpg"/>
          <p:cNvPicPr>
            <a:picLocks noChangeAspect="1"/>
          </p:cNvPicPr>
          <p:nvPr/>
        </p:nvPicPr>
        <p:blipFill rotWithShape="1">
          <a:blip r:embed="rId2" cstate="print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1367" y="4128895"/>
            <a:ext cx="1650633" cy="1341781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086884" y="4416890"/>
            <a:ext cx="1923712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b="1" i="1" dirty="0">
                <a:solidFill>
                  <a:srgbClr val="C0504D"/>
                </a:solidFill>
              </a:rPr>
              <a:t>Roman </a:t>
            </a:r>
            <a:r>
              <a:rPr lang="it-IT" sz="1400" b="1" i="1" dirty="0" smtClean="0">
                <a:solidFill>
                  <a:srgbClr val="C0504D"/>
                </a:solidFill>
              </a:rPr>
              <a:t>Hall of </a:t>
            </a:r>
            <a:r>
              <a:rPr lang="it-IT" sz="1400" b="1" i="1" dirty="0">
                <a:solidFill>
                  <a:srgbClr val="C0504D"/>
                </a:solidFill>
              </a:rPr>
              <a:t>San Saba</a:t>
            </a:r>
          </a:p>
          <a:p>
            <a:r>
              <a:rPr lang="en-US" sz="1400" b="1" dirty="0">
                <a:solidFill>
                  <a:prstClr val="black"/>
                </a:solidFill>
              </a:rPr>
              <a:t>  </a:t>
            </a:r>
            <a:r>
              <a:rPr lang="en-US" sz="1200" dirty="0">
                <a:solidFill>
                  <a:prstClr val="black"/>
                </a:solidFill>
              </a:rPr>
              <a:t>(EL24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Physical_Man-made_Thing</a:t>
            </a:r>
            <a:r>
              <a:rPr lang="en-US" sz="1200" dirty="0">
                <a:solidFill>
                  <a:prstClr val="black"/>
                </a:solidFill>
              </a:rPr>
              <a:t>)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364" y="4926963"/>
            <a:ext cx="2349357" cy="49244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rgbClr val="C0504D"/>
                </a:solidFill>
              </a:rPr>
              <a:t>Roman Building</a:t>
            </a:r>
            <a:endParaRPr lang="it-IT" sz="1400" b="1" i="1" dirty="0">
              <a:solidFill>
                <a:srgbClr val="C0504D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(EL24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Physical_Man-Made_Thing</a:t>
            </a:r>
            <a:r>
              <a:rPr lang="en-US" sz="1200" dirty="0">
                <a:solidFill>
                  <a:prstClr val="black"/>
                </a:solidFill>
              </a:rPr>
              <a:t>)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188746" y="5457958"/>
            <a:ext cx="651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bg1"/>
                </a:solidFill>
              </a:rPr>
              <a:t>is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part_of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31" name="TextBox 119"/>
          <p:cNvSpPr txBox="1"/>
          <p:nvPr/>
        </p:nvSpPr>
        <p:spPr>
          <a:xfrm>
            <a:off x="3168768" y="5426070"/>
            <a:ext cx="97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chemeClr val="bg1"/>
                </a:solidFill>
              </a:rPr>
              <a:t>has_current_location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</a:p>
          <a:p>
            <a:r>
              <a:rPr lang="it-IT" sz="1200" dirty="0">
                <a:solidFill>
                  <a:schemeClr val="bg1"/>
                </a:solidFill>
              </a:rPr>
              <a:t>(</a:t>
            </a:r>
            <a:r>
              <a:rPr lang="it-IT" sz="1200" dirty="0" smtClean="0">
                <a:solidFill>
                  <a:schemeClr val="bg1"/>
                </a:solidFill>
              </a:rPr>
              <a:t>P53</a:t>
            </a:r>
            <a:r>
              <a:rPr lang="it-IT" sz="1200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2440811" y="4916787"/>
            <a:ext cx="1428075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b="1" i="1" dirty="0">
                <a:solidFill>
                  <a:srgbClr val="C0504D"/>
                </a:solidFill>
              </a:rPr>
              <a:t>Aventino Minore</a:t>
            </a:r>
          </a:p>
          <a:p>
            <a:r>
              <a:rPr lang="en-US" sz="1200" dirty="0"/>
              <a:t>(</a:t>
            </a:r>
            <a:r>
              <a:rPr lang="en-US" sz="1200" dirty="0" smtClean="0"/>
              <a:t>EL53 </a:t>
            </a:r>
            <a:r>
              <a:rPr lang="en-US" sz="1200" b="1" dirty="0" smtClean="0"/>
              <a:t>Place</a:t>
            </a:r>
            <a:r>
              <a:rPr lang="en-US" sz="1200" dirty="0">
                <a:latin typeface="Century Gothic" panose="020B0502020202020204" pitchFamily="34" charset="0"/>
              </a:rPr>
              <a:t>)</a:t>
            </a:r>
            <a:endParaRPr lang="it-IT" sz="1200" dirty="0">
              <a:latin typeface="Century Gothic" panose="020B0502020202020204" pitchFamily="34" charset="0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3783722" y="2858576"/>
            <a:ext cx="252058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it-IT" sz="1400" b="1" i="1" dirty="0">
                <a:solidFill>
                  <a:srgbClr val="C0504D"/>
                </a:solidFill>
              </a:rPr>
              <a:t>Adaptation of the Roman </a:t>
            </a:r>
            <a:r>
              <a:rPr lang="it-IT" sz="1400" b="1" i="1" dirty="0" smtClean="0">
                <a:solidFill>
                  <a:srgbClr val="C0504D"/>
                </a:solidFill>
              </a:rPr>
              <a:t>Hall to </a:t>
            </a:r>
            <a:r>
              <a:rPr lang="it-IT" sz="1400" b="1" i="1" dirty="0" err="1">
                <a:solidFill>
                  <a:srgbClr val="C0504D"/>
                </a:solidFill>
              </a:rPr>
              <a:t>Oratory</a:t>
            </a:r>
            <a:r>
              <a:rPr lang="it-IT" sz="1400" b="1" i="1" dirty="0">
                <a:solidFill>
                  <a:srgbClr val="C0504D"/>
                </a:solidFill>
              </a:rPr>
              <a:t> with </a:t>
            </a:r>
            <a:r>
              <a:rPr lang="it-IT" sz="1400" b="1" i="1" dirty="0" err="1">
                <a:solidFill>
                  <a:srgbClr val="C0504D"/>
                </a:solidFill>
              </a:rPr>
              <a:t>Cemetery</a:t>
            </a:r>
            <a:endParaRPr lang="it-IT" sz="1400" b="1" i="1" dirty="0">
              <a:solidFill>
                <a:srgbClr val="C0504D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</a:rPr>
              <a:t>(</a:t>
            </a:r>
            <a:r>
              <a:rPr lang="en-US" sz="1200" dirty="0">
                <a:solidFill>
                  <a:prstClr val="black"/>
                </a:solidFill>
              </a:rPr>
              <a:t>EL81</a:t>
            </a:r>
            <a:r>
              <a:rPr lang="en-US" sz="1200" b="1" dirty="0">
                <a:solidFill>
                  <a:prstClr val="black"/>
                </a:solidFill>
              </a:rPr>
              <a:t> Transformation</a:t>
            </a:r>
            <a:r>
              <a:rPr lang="en-US" sz="1200" dirty="0">
                <a:solidFill>
                  <a:prstClr val="black"/>
                </a:solidFill>
              </a:rPr>
              <a:t>)</a:t>
            </a:r>
            <a:endParaRPr lang="it-IT" sz="1200" dirty="0">
              <a:solidFill>
                <a:prstClr val="black"/>
              </a:solidFill>
            </a:endParaRPr>
          </a:p>
        </p:txBody>
      </p:sp>
      <p:cxnSp>
        <p:nvCxnSpPr>
          <p:cNvPr id="62" name="Connettore 2 61"/>
          <p:cNvCxnSpPr/>
          <p:nvPr/>
        </p:nvCxnSpPr>
        <p:spPr>
          <a:xfrm flipH="1" flipV="1">
            <a:off x="4503208" y="2294118"/>
            <a:ext cx="536981" cy="4467"/>
          </a:xfrm>
          <a:prstGeom prst="straightConnector1">
            <a:avLst/>
          </a:prstGeom>
          <a:ln w="19050">
            <a:solidFill>
              <a:schemeClr val="bg2">
                <a:lumMod val="9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tangolo 62"/>
          <p:cNvSpPr/>
          <p:nvPr/>
        </p:nvSpPr>
        <p:spPr>
          <a:xfrm>
            <a:off x="5172023" y="478491"/>
            <a:ext cx="2237503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C0504D"/>
                </a:solidFill>
              </a:rPr>
              <a:t>San Saba </a:t>
            </a:r>
            <a:r>
              <a:rPr lang="it-IT" sz="1600" b="1" i="1" dirty="0" err="1">
                <a:solidFill>
                  <a:srgbClr val="C0504D"/>
                </a:solidFill>
              </a:rPr>
              <a:t>Oratory</a:t>
            </a:r>
            <a:r>
              <a:rPr lang="it-IT" sz="1600" b="1" i="1" dirty="0">
                <a:solidFill>
                  <a:srgbClr val="C0504D"/>
                </a:solidFill>
              </a:rPr>
              <a:t> with </a:t>
            </a:r>
            <a:r>
              <a:rPr lang="it-IT" sz="1600" b="1" i="1" dirty="0" err="1">
                <a:solidFill>
                  <a:srgbClr val="C0504D"/>
                </a:solidFill>
              </a:rPr>
              <a:t>Cemetery</a:t>
            </a:r>
            <a:endParaRPr lang="it-IT" sz="1600" b="1" i="1" dirty="0">
              <a:solidFill>
                <a:srgbClr val="C0504D"/>
              </a:solidFill>
            </a:endParaRPr>
          </a:p>
          <a:p>
            <a:r>
              <a:rPr lang="it-IT" sz="1200" i="1" dirty="0">
                <a:solidFill>
                  <a:prstClr val="black"/>
                </a:solidFill>
              </a:rPr>
              <a:t>(EA1</a:t>
            </a:r>
            <a:r>
              <a:rPr lang="it-IT" sz="1200" b="1" dirty="0">
                <a:solidFill>
                  <a:prstClr val="black"/>
                </a:solidFill>
              </a:rPr>
              <a:t>Artifact_Entity </a:t>
            </a:r>
            <a:r>
              <a:rPr lang="it-IT" sz="1200" dirty="0">
                <a:solidFill>
                  <a:prstClr val="black"/>
                </a:solidFill>
              </a:rPr>
              <a:t>=</a:t>
            </a:r>
          </a:p>
          <a:p>
            <a:r>
              <a:rPr lang="en-US" sz="1200" i="1" dirty="0">
                <a:solidFill>
                  <a:prstClr val="black"/>
                </a:solidFill>
              </a:rPr>
              <a:t>EL24 Physical Man-Made Thing)</a:t>
            </a:r>
            <a:endParaRPr lang="it-IT" sz="1200" i="1" dirty="0">
              <a:solidFill>
                <a:prstClr val="black"/>
              </a:solidFill>
            </a:endParaRPr>
          </a:p>
        </p:txBody>
      </p:sp>
      <p:cxnSp>
        <p:nvCxnSpPr>
          <p:cNvPr id="73" name="Connettore 2 72"/>
          <p:cNvCxnSpPr/>
          <p:nvPr/>
        </p:nvCxnSpPr>
        <p:spPr>
          <a:xfrm flipH="1" flipV="1">
            <a:off x="3868886" y="333222"/>
            <a:ext cx="1769" cy="59379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2 79"/>
          <p:cNvCxnSpPr/>
          <p:nvPr/>
        </p:nvCxnSpPr>
        <p:spPr>
          <a:xfrm flipH="1" flipV="1">
            <a:off x="5044013" y="5340220"/>
            <a:ext cx="2159" cy="610486"/>
          </a:xfrm>
          <a:prstGeom prst="straightConnector1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23"/>
          <p:cNvSpPr txBox="1"/>
          <p:nvPr/>
        </p:nvSpPr>
        <p:spPr>
          <a:xfrm>
            <a:off x="3077910" y="6095905"/>
            <a:ext cx="12710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bg1"/>
                </a:solidFill>
              </a:rPr>
              <a:t>was_trasformed_by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smtClean="0">
                <a:solidFill>
                  <a:schemeClr val="bg1"/>
                </a:solidFill>
              </a:rPr>
              <a:t>(PL124</a:t>
            </a:r>
            <a:r>
              <a:rPr lang="it-IT" sz="1200" dirty="0">
                <a:solidFill>
                  <a:schemeClr val="bg1"/>
                </a:solidFill>
              </a:rPr>
              <a:t>)</a:t>
            </a:r>
            <a:endParaRPr lang="it-IT" sz="1400" dirty="0">
              <a:solidFill>
                <a:schemeClr val="bg1"/>
              </a:solidFill>
            </a:endParaRPr>
          </a:p>
        </p:txBody>
      </p:sp>
      <p:cxnSp>
        <p:nvCxnSpPr>
          <p:cNvPr id="82" name="Connettore 2 81"/>
          <p:cNvCxnSpPr>
            <a:stCxn id="137" idx="3"/>
            <a:endCxn id="138" idx="1"/>
          </p:cNvCxnSpPr>
          <p:nvPr/>
        </p:nvCxnSpPr>
        <p:spPr>
          <a:xfrm>
            <a:off x="9224417" y="3605534"/>
            <a:ext cx="969440" cy="9695"/>
          </a:xfrm>
          <a:prstGeom prst="straightConnector1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35"/>
          <p:cNvSpPr txBox="1"/>
          <p:nvPr/>
        </p:nvSpPr>
        <p:spPr>
          <a:xfrm>
            <a:off x="4120452" y="5403590"/>
            <a:ext cx="8995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b="0" dirty="0" err="1">
                <a:solidFill>
                  <a:schemeClr val="bg1"/>
                </a:solidFill>
              </a:rPr>
              <a:t>resulted_in</a:t>
            </a:r>
            <a:endParaRPr lang="it-IT" b="0" dirty="0">
              <a:solidFill>
                <a:schemeClr val="bg1"/>
              </a:solidFill>
            </a:endParaRPr>
          </a:p>
          <a:p>
            <a:r>
              <a:rPr lang="it-IT" b="0" dirty="0">
                <a:solidFill>
                  <a:schemeClr val="bg1"/>
                </a:solidFill>
              </a:rPr>
              <a:t>(</a:t>
            </a:r>
            <a:r>
              <a:rPr lang="it-IT" b="0" dirty="0" smtClean="0">
                <a:solidFill>
                  <a:schemeClr val="bg1"/>
                </a:solidFill>
              </a:rPr>
              <a:t>P123)</a:t>
            </a:r>
            <a:endParaRPr lang="it-IT" b="0" dirty="0">
              <a:solidFill>
                <a:schemeClr val="bg1"/>
              </a:solidFill>
            </a:endParaRPr>
          </a:p>
        </p:txBody>
      </p:sp>
      <p:sp>
        <p:nvSpPr>
          <p:cNvPr id="90" name="Rettangolo 89"/>
          <p:cNvSpPr/>
          <p:nvPr/>
        </p:nvSpPr>
        <p:spPr>
          <a:xfrm>
            <a:off x="1612885" y="5961290"/>
            <a:ext cx="1520297" cy="67710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b="1" i="1" dirty="0">
                <a:solidFill>
                  <a:srgbClr val="C0504D"/>
                </a:solidFill>
              </a:rPr>
              <a:t>Roman Domus</a:t>
            </a:r>
          </a:p>
          <a:p>
            <a:r>
              <a:rPr lang="en-US" sz="1200" dirty="0">
                <a:solidFill>
                  <a:prstClr val="black"/>
                </a:solidFill>
              </a:rPr>
              <a:t>(EL24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Physical_Man-Made_Thing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4204750" y="5969698"/>
            <a:ext cx="1539968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it-IT" sz="1400" b="1" i="1" dirty="0" smtClean="0">
                <a:solidFill>
                  <a:srgbClr val="C0504D"/>
                </a:solidFill>
              </a:rPr>
              <a:t>Hall </a:t>
            </a:r>
            <a:r>
              <a:rPr lang="it-IT" sz="1400" b="1" i="1" dirty="0" err="1" smtClean="0">
                <a:solidFill>
                  <a:srgbClr val="C0504D"/>
                </a:solidFill>
              </a:rPr>
              <a:t>construction</a:t>
            </a:r>
            <a:endParaRPr lang="it-IT" sz="1400" b="1" i="1" dirty="0">
              <a:solidFill>
                <a:srgbClr val="C0504D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(EL81</a:t>
            </a:r>
            <a:r>
              <a:rPr lang="en-US" sz="1200" b="1" dirty="0">
                <a:solidFill>
                  <a:prstClr val="black"/>
                </a:solidFill>
              </a:rPr>
              <a:t> Transformation</a:t>
            </a:r>
            <a:r>
              <a:rPr lang="en-US" sz="1200" dirty="0">
                <a:solidFill>
                  <a:prstClr val="black"/>
                </a:solidFill>
              </a:rPr>
              <a:t>)</a:t>
            </a:r>
            <a:endParaRPr lang="it-IT" sz="1200" dirty="0">
              <a:solidFill>
                <a:prstClr val="black"/>
              </a:solidFill>
            </a:endParaRPr>
          </a:p>
        </p:txBody>
      </p:sp>
      <p:pic>
        <p:nvPicPr>
          <p:cNvPr id="33" name="Immagine 32" descr="fase2.jpg"/>
          <p:cNvPicPr>
            <a:picLocks noChangeAspect="1"/>
          </p:cNvPicPr>
          <p:nvPr/>
        </p:nvPicPr>
        <p:blipFill rotWithShape="1">
          <a:blip r:embed="rId3" cstate="print">
            <a:lum bright="-10000"/>
          </a:blip>
          <a:srcRect l="11682" t="13723" r="19164" b="17301"/>
          <a:stretch/>
        </p:blipFill>
        <p:spPr>
          <a:xfrm>
            <a:off x="7450441" y="484232"/>
            <a:ext cx="4688196" cy="1624176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7023855" y="1867613"/>
            <a:ext cx="5126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i="1" dirty="0" err="1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Transformation</a:t>
            </a:r>
            <a:r>
              <a:rPr lang="it-IT" sz="1000" i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in </a:t>
            </a:r>
            <a:r>
              <a:rPr lang="it-IT" sz="1000" i="1" dirty="0" err="1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monastic</a:t>
            </a:r>
            <a:r>
              <a:rPr lang="it-IT" sz="1000" i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i="1" dirty="0" err="1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Oratory</a:t>
            </a:r>
            <a:r>
              <a:rPr lang="it-IT" sz="1000" i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(late VI-</a:t>
            </a:r>
            <a:r>
              <a:rPr lang="it-IT" sz="1000" i="1" dirty="0" err="1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beginning</a:t>
            </a:r>
            <a:r>
              <a:rPr lang="it-IT" sz="1000" i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000" i="1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VII </a:t>
            </a:r>
            <a:r>
              <a:rPr lang="it-IT" sz="1000" i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cent.)</a:t>
            </a:r>
            <a:endParaRPr lang="it-IT" sz="1000" i="1" dirty="0"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Immagine 35" descr="fase1.jpg"/>
          <p:cNvPicPr>
            <a:picLocks noChangeAspect="1"/>
          </p:cNvPicPr>
          <p:nvPr/>
        </p:nvPicPr>
        <p:blipFill rotWithShape="1">
          <a:blip r:embed="rId4" cstate="print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8731" y="4128895"/>
            <a:ext cx="3161670" cy="1341781"/>
          </a:xfrm>
          <a:prstGeom prst="rect">
            <a:avLst/>
          </a:prstGeom>
        </p:spPr>
      </p:pic>
      <p:sp>
        <p:nvSpPr>
          <p:cNvPr id="41" name="Rettangolo 40"/>
          <p:cNvSpPr/>
          <p:nvPr/>
        </p:nvSpPr>
        <p:spPr>
          <a:xfrm>
            <a:off x="2400434" y="502607"/>
            <a:ext cx="2048558" cy="923330"/>
          </a:xfrm>
          <a:prstGeom prst="rect">
            <a:avLst/>
          </a:prstGeom>
          <a:solidFill>
            <a:schemeClr val="bg2"/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C0504D"/>
                </a:solidFill>
              </a:rPr>
              <a:t>Addition of spatial components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(EL81.1</a:t>
            </a:r>
            <a:r>
              <a:rPr lang="en-US" sz="1200" b="1" dirty="0" smtClean="0">
                <a:solidFill>
                  <a:prstClr val="black"/>
                </a:solidFill>
              </a:rPr>
              <a:t> Transformation_</a:t>
            </a:r>
            <a:r>
              <a:rPr lang="it-IT" sz="1200" b="1" i="1" dirty="0" smtClean="0">
                <a:solidFill>
                  <a:srgbClr val="C0504D"/>
                </a:solidFill>
              </a:rPr>
              <a:t> </a:t>
            </a:r>
            <a:r>
              <a:rPr lang="it-IT" sz="1200" b="1" i="1" dirty="0">
                <a:solidFill>
                  <a:srgbClr val="C0504D"/>
                </a:solidFill>
              </a:rPr>
              <a:t>part </a:t>
            </a:r>
            <a:r>
              <a:rPr lang="it-IT" sz="1200" b="1" i="1" dirty="0" err="1" smtClean="0">
                <a:solidFill>
                  <a:srgbClr val="C0504D"/>
                </a:solidFill>
              </a:rPr>
              <a:t>addition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42" name="TextBox 35"/>
          <p:cNvSpPr txBox="1"/>
          <p:nvPr/>
        </p:nvSpPr>
        <p:spPr>
          <a:xfrm>
            <a:off x="1636913" y="1406695"/>
            <a:ext cx="117447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b="0" dirty="0" err="1">
                <a:solidFill>
                  <a:schemeClr val="bg1"/>
                </a:solidFill>
              </a:rPr>
              <a:t>resulted_in</a:t>
            </a:r>
            <a:endParaRPr lang="it-IT" b="0" dirty="0">
              <a:solidFill>
                <a:schemeClr val="bg1"/>
              </a:solidFill>
            </a:endParaRPr>
          </a:p>
          <a:p>
            <a:r>
              <a:rPr lang="it-IT" b="0" dirty="0">
                <a:solidFill>
                  <a:schemeClr val="bg1"/>
                </a:solidFill>
              </a:rPr>
              <a:t>(</a:t>
            </a:r>
            <a:r>
              <a:rPr lang="it-IT" b="0" dirty="0" smtClean="0">
                <a:solidFill>
                  <a:schemeClr val="bg1"/>
                </a:solidFill>
              </a:rPr>
              <a:t>P123</a:t>
            </a:r>
            <a:r>
              <a:rPr lang="it-IT" b="0" dirty="0">
                <a:solidFill>
                  <a:schemeClr val="bg1"/>
                </a:solidFill>
              </a:rPr>
              <a:t>)</a:t>
            </a:r>
          </a:p>
          <a:p>
            <a:endParaRPr lang="it-IT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296345" y="525858"/>
            <a:ext cx="1381058" cy="89255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C0504D"/>
                </a:solidFill>
              </a:rPr>
              <a:t>Aggregate of graves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(EA58 </a:t>
            </a:r>
            <a:r>
              <a:rPr lang="it-IT" sz="1200" b="1" dirty="0" err="1" smtClean="0">
                <a:solidFill>
                  <a:prstClr val="black"/>
                </a:solidFill>
              </a:rPr>
              <a:t>Spatial</a:t>
            </a:r>
            <a:r>
              <a:rPr lang="it-IT" sz="1200" b="1" dirty="0" smtClean="0">
                <a:solidFill>
                  <a:prstClr val="black"/>
                </a:solidFill>
              </a:rPr>
              <a:t> </a:t>
            </a:r>
            <a:r>
              <a:rPr lang="it-IT" sz="1200" b="1" dirty="0" err="1" smtClean="0">
                <a:solidFill>
                  <a:prstClr val="black"/>
                </a:solidFill>
              </a:rPr>
              <a:t>components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2400434" y="1821953"/>
            <a:ext cx="2065614" cy="89255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C0504D"/>
                </a:solidFill>
              </a:rPr>
              <a:t>Addition of construction components</a:t>
            </a:r>
            <a:endParaRPr lang="en-US" sz="1400" b="1" i="1" dirty="0">
              <a:solidFill>
                <a:srgbClr val="C0504D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(EL81.1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</a:rPr>
              <a:t>Transformation_</a:t>
            </a:r>
            <a:r>
              <a:rPr lang="it-IT" sz="1200" b="1" i="1" dirty="0" smtClean="0">
                <a:solidFill>
                  <a:srgbClr val="C0504D"/>
                </a:solidFill>
              </a:rPr>
              <a:t>part </a:t>
            </a:r>
            <a:r>
              <a:rPr lang="it-IT" sz="1200" b="1" i="1" dirty="0" err="1">
                <a:solidFill>
                  <a:srgbClr val="C0504D"/>
                </a:solidFill>
              </a:rPr>
              <a:t>addition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316239" y="1832821"/>
            <a:ext cx="1381058" cy="86177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C0504D"/>
                </a:solidFill>
              </a:rPr>
              <a:t>Curtain walls</a:t>
            </a:r>
          </a:p>
          <a:p>
            <a:r>
              <a:rPr lang="en-US" sz="1200" dirty="0" smtClean="0"/>
              <a:t>(</a:t>
            </a:r>
            <a:r>
              <a:rPr lang="en-US" sz="1200" dirty="0" err="1" smtClean="0"/>
              <a:t>Ecpm</a:t>
            </a:r>
            <a:r>
              <a:rPr lang="en-US" sz="1200" dirty="0" smtClean="0"/>
              <a:t> A125 </a:t>
            </a:r>
            <a:r>
              <a:rPr lang="en-US" sz="1200" b="1" dirty="0" smtClean="0"/>
              <a:t>Construction components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78" name="Connettore 2 77"/>
          <p:cNvCxnSpPr>
            <a:stCxn id="2" idx="0"/>
            <a:endCxn id="45" idx="2"/>
          </p:cNvCxnSpPr>
          <p:nvPr/>
        </p:nvCxnSpPr>
        <p:spPr>
          <a:xfrm flipH="1" flipV="1">
            <a:off x="5044013" y="3566462"/>
            <a:ext cx="4727" cy="850428"/>
          </a:xfrm>
          <a:prstGeom prst="straightConnector1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Donatella Fiorani, Marta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8735299" y="15758"/>
            <a:ext cx="340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Past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Building Information (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Lifecycle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1)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CasellaDiTesto 70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2" name="Connettore 2 71"/>
          <p:cNvCxnSpPr/>
          <p:nvPr/>
        </p:nvCxnSpPr>
        <p:spPr>
          <a:xfrm flipV="1">
            <a:off x="2858301" y="5438748"/>
            <a:ext cx="8953" cy="467804"/>
          </a:xfrm>
          <a:prstGeom prst="straightConnector1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2 82"/>
          <p:cNvCxnSpPr/>
          <p:nvPr/>
        </p:nvCxnSpPr>
        <p:spPr>
          <a:xfrm flipV="1">
            <a:off x="3205164" y="6328831"/>
            <a:ext cx="935638" cy="20371"/>
          </a:xfrm>
          <a:prstGeom prst="straightConnector1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23"/>
          <p:cNvSpPr txBox="1"/>
          <p:nvPr/>
        </p:nvSpPr>
        <p:spPr>
          <a:xfrm>
            <a:off x="4214735" y="3779888"/>
            <a:ext cx="12710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was_trasformed_by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smtClean="0">
                <a:solidFill>
                  <a:schemeClr val="bg1"/>
                </a:solidFill>
              </a:rPr>
              <a:t>(P124</a:t>
            </a:r>
            <a:r>
              <a:rPr lang="it-IT" sz="1200" dirty="0">
                <a:solidFill>
                  <a:schemeClr val="bg1"/>
                </a:solidFill>
              </a:rPr>
              <a:t>)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88" name="CasellaDiTesto 87"/>
          <p:cNvSpPr txBox="1"/>
          <p:nvPr/>
        </p:nvSpPr>
        <p:spPr>
          <a:xfrm>
            <a:off x="8225436" y="5938006"/>
            <a:ext cx="1650273" cy="27699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1.Artefact</a:t>
            </a:r>
            <a:endParaRPr lang="it-IT" sz="1200" dirty="0"/>
          </a:p>
        </p:txBody>
      </p:sp>
      <p:sp>
        <p:nvSpPr>
          <p:cNvPr id="89" name="CasellaDiTesto 88"/>
          <p:cNvSpPr txBox="1"/>
          <p:nvPr/>
        </p:nvSpPr>
        <p:spPr>
          <a:xfrm>
            <a:off x="10033679" y="6328324"/>
            <a:ext cx="127559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4. </a:t>
            </a:r>
            <a:r>
              <a:rPr lang="it-IT" sz="1200" dirty="0" err="1" smtClean="0"/>
              <a:t>Lifecycle</a:t>
            </a:r>
            <a:r>
              <a:rPr lang="it-IT" sz="1200" dirty="0" smtClean="0"/>
              <a:t> 1</a:t>
            </a:r>
            <a:endParaRPr lang="it-IT" sz="1200" dirty="0"/>
          </a:p>
        </p:txBody>
      </p:sp>
      <p:sp>
        <p:nvSpPr>
          <p:cNvPr id="91" name="CasellaDiTesto 90"/>
          <p:cNvSpPr txBox="1"/>
          <p:nvPr/>
        </p:nvSpPr>
        <p:spPr>
          <a:xfrm>
            <a:off x="8225436" y="6322474"/>
            <a:ext cx="165027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2. </a:t>
            </a:r>
            <a:r>
              <a:rPr lang="it-IT" sz="1200" dirty="0" err="1" smtClean="0"/>
              <a:t>Investigation</a:t>
            </a:r>
            <a:r>
              <a:rPr lang="it-IT" sz="1200" dirty="0" smtClean="0"/>
              <a:t> </a:t>
            </a:r>
            <a:r>
              <a:rPr lang="it-IT" sz="1200" dirty="0" err="1" smtClean="0"/>
              <a:t>process</a:t>
            </a:r>
            <a:endParaRPr lang="it-IT" sz="1200" dirty="0"/>
          </a:p>
        </p:txBody>
      </p:sp>
      <p:sp>
        <p:nvSpPr>
          <p:cNvPr id="92" name="CasellaDiTesto 91"/>
          <p:cNvSpPr txBox="1"/>
          <p:nvPr/>
        </p:nvSpPr>
        <p:spPr>
          <a:xfrm>
            <a:off x="10033679" y="5927154"/>
            <a:ext cx="127559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3. Actors</a:t>
            </a:r>
            <a:endParaRPr lang="it-IT" sz="1200" dirty="0"/>
          </a:p>
        </p:txBody>
      </p:sp>
      <p:sp>
        <p:nvSpPr>
          <p:cNvPr id="93" name="CasellaDiTesto 92"/>
          <p:cNvSpPr txBox="1"/>
          <p:nvPr/>
        </p:nvSpPr>
        <p:spPr>
          <a:xfrm>
            <a:off x="8062164" y="5680933"/>
            <a:ext cx="2001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err="1" smtClean="0"/>
              <a:t>Domains</a:t>
            </a:r>
            <a:r>
              <a:rPr lang="it-IT" sz="1000" i="1" dirty="0" smtClean="0"/>
              <a:t>: Legend</a:t>
            </a:r>
            <a:endParaRPr lang="it-IT" sz="1000" i="1" dirty="0"/>
          </a:p>
        </p:txBody>
      </p:sp>
      <p:sp>
        <p:nvSpPr>
          <p:cNvPr id="66" name="Rettangolo 65"/>
          <p:cNvSpPr/>
          <p:nvPr/>
        </p:nvSpPr>
        <p:spPr>
          <a:xfrm>
            <a:off x="8062164" y="5711780"/>
            <a:ext cx="3340669" cy="967892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8540487" y="5208550"/>
            <a:ext cx="3675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i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First building: hall with apse (late IV-beginning V cent.)</a:t>
            </a:r>
            <a:endParaRPr lang="en-GB" sz="1000" i="1" dirty="0"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0" name="TextBox 23"/>
          <p:cNvSpPr txBox="1"/>
          <p:nvPr/>
        </p:nvSpPr>
        <p:spPr>
          <a:xfrm>
            <a:off x="4431438" y="1316197"/>
            <a:ext cx="105431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bg1"/>
                </a:solidFill>
              </a:rPr>
              <a:t>realized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through</a:t>
            </a:r>
            <a:endParaRPr lang="it-IT" sz="1200" dirty="0">
              <a:solidFill>
                <a:schemeClr val="bg1"/>
              </a:solidFill>
            </a:endParaRPr>
          </a:p>
          <a:p>
            <a:r>
              <a:rPr lang="it-IT" sz="1200" dirty="0">
                <a:solidFill>
                  <a:schemeClr val="bg1"/>
                </a:solidFill>
              </a:rPr>
              <a:t>(</a:t>
            </a:r>
            <a:r>
              <a:rPr lang="it-IT" sz="1200" dirty="0" smtClean="0">
                <a:solidFill>
                  <a:schemeClr val="bg1"/>
                </a:solidFill>
              </a:rPr>
              <a:t>PcpmL140)</a:t>
            </a:r>
            <a:endParaRPr lang="it-IT" sz="1400" dirty="0">
              <a:solidFill>
                <a:schemeClr val="bg1"/>
              </a:solidFill>
            </a:endParaRPr>
          </a:p>
        </p:txBody>
      </p:sp>
      <p:cxnSp>
        <p:nvCxnSpPr>
          <p:cNvPr id="94" name="Connettore 1 93"/>
          <p:cNvCxnSpPr>
            <a:stCxn id="45" idx="0"/>
          </p:cNvCxnSpPr>
          <p:nvPr/>
        </p:nvCxnSpPr>
        <p:spPr>
          <a:xfrm flipV="1">
            <a:off x="5044013" y="1016727"/>
            <a:ext cx="8339" cy="184184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2 109"/>
          <p:cNvCxnSpPr/>
          <p:nvPr/>
        </p:nvCxnSpPr>
        <p:spPr>
          <a:xfrm flipV="1">
            <a:off x="2026012" y="5434609"/>
            <a:ext cx="8953" cy="467804"/>
          </a:xfrm>
          <a:prstGeom prst="straightConnector1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2 111"/>
          <p:cNvCxnSpPr/>
          <p:nvPr/>
        </p:nvCxnSpPr>
        <p:spPr>
          <a:xfrm flipH="1" flipV="1">
            <a:off x="4493503" y="1016727"/>
            <a:ext cx="536981" cy="4467"/>
          </a:xfrm>
          <a:prstGeom prst="straightConnector1">
            <a:avLst/>
          </a:prstGeom>
          <a:ln w="19050">
            <a:solidFill>
              <a:schemeClr val="bg2">
                <a:lumMod val="9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2 114"/>
          <p:cNvCxnSpPr/>
          <p:nvPr/>
        </p:nvCxnSpPr>
        <p:spPr>
          <a:xfrm flipH="1" flipV="1">
            <a:off x="5919965" y="1455627"/>
            <a:ext cx="5278" cy="1402949"/>
          </a:xfrm>
          <a:prstGeom prst="straightConnector1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35"/>
          <p:cNvSpPr txBox="1"/>
          <p:nvPr/>
        </p:nvSpPr>
        <p:spPr>
          <a:xfrm>
            <a:off x="5917490" y="1747342"/>
            <a:ext cx="8995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b="0" dirty="0" err="1">
                <a:solidFill>
                  <a:schemeClr val="bg1"/>
                </a:solidFill>
              </a:rPr>
              <a:t>resulted_in</a:t>
            </a:r>
            <a:endParaRPr lang="it-IT" b="0" dirty="0">
              <a:solidFill>
                <a:schemeClr val="bg1"/>
              </a:solidFill>
            </a:endParaRPr>
          </a:p>
          <a:p>
            <a:r>
              <a:rPr lang="it-IT" b="0" dirty="0">
                <a:solidFill>
                  <a:schemeClr val="bg1"/>
                </a:solidFill>
              </a:rPr>
              <a:t>(</a:t>
            </a:r>
            <a:r>
              <a:rPr lang="it-IT" b="0" dirty="0" smtClean="0">
                <a:solidFill>
                  <a:schemeClr val="bg1"/>
                </a:solidFill>
              </a:rPr>
              <a:t>P123)</a:t>
            </a:r>
            <a:endParaRPr lang="it-IT" b="0" dirty="0">
              <a:solidFill>
                <a:schemeClr val="bg1"/>
              </a:solidFill>
            </a:endParaRPr>
          </a:p>
        </p:txBody>
      </p:sp>
      <p:cxnSp>
        <p:nvCxnSpPr>
          <p:cNvPr id="119" name="Connettore 2 118"/>
          <p:cNvCxnSpPr>
            <a:stCxn id="41" idx="1"/>
            <a:endCxn id="47" idx="3"/>
          </p:cNvCxnSpPr>
          <p:nvPr/>
        </p:nvCxnSpPr>
        <p:spPr>
          <a:xfrm flipH="1">
            <a:off x="1677403" y="964272"/>
            <a:ext cx="723031" cy="7862"/>
          </a:xfrm>
          <a:prstGeom prst="straightConnector1">
            <a:avLst/>
          </a:prstGeom>
          <a:ln w="19050">
            <a:solidFill>
              <a:schemeClr val="bg2">
                <a:lumMod val="9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2 120"/>
          <p:cNvCxnSpPr>
            <a:stCxn id="48" idx="1"/>
            <a:endCxn id="49" idx="3"/>
          </p:cNvCxnSpPr>
          <p:nvPr/>
        </p:nvCxnSpPr>
        <p:spPr>
          <a:xfrm flipH="1" flipV="1">
            <a:off x="1697297" y="2263708"/>
            <a:ext cx="703137" cy="4521"/>
          </a:xfrm>
          <a:prstGeom prst="straightConnector1">
            <a:avLst/>
          </a:prstGeom>
          <a:ln w="19050">
            <a:solidFill>
              <a:schemeClr val="bg2">
                <a:lumMod val="9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2 128"/>
          <p:cNvCxnSpPr/>
          <p:nvPr/>
        </p:nvCxnSpPr>
        <p:spPr>
          <a:xfrm flipV="1">
            <a:off x="6053226" y="3874811"/>
            <a:ext cx="855979" cy="542079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ttangolo 136"/>
          <p:cNvSpPr/>
          <p:nvPr/>
        </p:nvSpPr>
        <p:spPr>
          <a:xfrm>
            <a:off x="6909205" y="3359312"/>
            <a:ext cx="2315212" cy="492443"/>
          </a:xfrm>
          <a:prstGeom prst="rect">
            <a:avLst/>
          </a:prstGeom>
          <a:solidFill>
            <a:schemeClr val="bg2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it-IT" sz="1400" b="1" i="1" dirty="0" err="1">
                <a:solidFill>
                  <a:srgbClr val="C0504D"/>
                </a:solidFill>
              </a:rPr>
              <a:t>Krautheimer</a:t>
            </a:r>
            <a:r>
              <a:rPr lang="it-IT" sz="1400" b="1" i="1" dirty="0">
                <a:solidFill>
                  <a:srgbClr val="C0504D"/>
                </a:solidFill>
              </a:rPr>
              <a:t> </a:t>
            </a:r>
            <a:r>
              <a:rPr lang="it-IT" sz="1400" b="1" i="1" dirty="0" err="1">
                <a:solidFill>
                  <a:srgbClr val="C0504D"/>
                </a:solidFill>
              </a:rPr>
              <a:t>Investigation</a:t>
            </a:r>
            <a:endParaRPr lang="it-IT" sz="1400" b="1" i="1" dirty="0">
              <a:solidFill>
                <a:srgbClr val="C0504D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(</a:t>
            </a:r>
            <a:r>
              <a:rPr lang="en-US" sz="1200" dirty="0" smtClean="0">
                <a:solidFill>
                  <a:prstClr val="black"/>
                </a:solidFill>
              </a:rPr>
              <a:t>EP04 </a:t>
            </a:r>
            <a:r>
              <a:rPr lang="en-US" sz="1200" b="1" dirty="0" err="1" smtClean="0">
                <a:solidFill>
                  <a:prstClr val="black"/>
                </a:solidFill>
              </a:rPr>
              <a:t>Investigation_Activity</a:t>
            </a:r>
            <a:r>
              <a:rPr lang="en-US" sz="1200" dirty="0">
                <a:solidFill>
                  <a:prstClr val="black"/>
                </a:solidFill>
              </a:rPr>
              <a:t>)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138" name="Rettangolo 137"/>
          <p:cNvSpPr/>
          <p:nvPr/>
        </p:nvSpPr>
        <p:spPr>
          <a:xfrm>
            <a:off x="10193857" y="3315724"/>
            <a:ext cx="1944780" cy="599010"/>
          </a:xfrm>
          <a:prstGeom prst="rect">
            <a:avLst/>
          </a:prstGeom>
          <a:solidFill>
            <a:schemeClr val="bg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i="1" dirty="0" err="1">
                <a:solidFill>
                  <a:srgbClr val="C0504D"/>
                </a:solidFill>
              </a:rPr>
              <a:t>Krautheimer</a:t>
            </a:r>
            <a:r>
              <a:rPr lang="it-IT" sz="1400" i="1" dirty="0" smtClean="0">
                <a:solidFill>
                  <a:srgbClr val="C0504D"/>
                </a:solidFill>
              </a:rPr>
              <a:t>, 1974, p.4</a:t>
            </a:r>
            <a:endParaRPr lang="it-IT" sz="1400" i="1" dirty="0">
              <a:solidFill>
                <a:srgbClr val="C0504D"/>
              </a:solidFill>
            </a:endParaRPr>
          </a:p>
          <a:p>
            <a:r>
              <a:rPr lang="it-IT" sz="1200" dirty="0">
                <a:solidFill>
                  <a:prstClr val="black"/>
                </a:solidFill>
              </a:rPr>
              <a:t>(</a:t>
            </a:r>
            <a:r>
              <a:rPr lang="en-US" sz="1200" dirty="0">
                <a:solidFill>
                  <a:prstClr val="black"/>
                </a:solidFill>
              </a:rPr>
              <a:t>EL31</a:t>
            </a:r>
            <a:r>
              <a:rPr lang="en-US" sz="1200" b="1" dirty="0">
                <a:solidFill>
                  <a:prstClr val="black"/>
                </a:solidFill>
              </a:rPr>
              <a:t>Document</a:t>
            </a:r>
            <a:r>
              <a:rPr lang="en-US" sz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39" name="TextBox 119"/>
          <p:cNvSpPr txBox="1"/>
          <p:nvPr/>
        </p:nvSpPr>
        <p:spPr>
          <a:xfrm>
            <a:off x="6733150" y="2792379"/>
            <a:ext cx="1027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bg1"/>
                </a:solidFill>
              </a:rPr>
              <a:t>carried_out_by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smtClean="0">
                <a:solidFill>
                  <a:schemeClr val="bg1"/>
                </a:solidFill>
              </a:rPr>
              <a:t>(P14)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41" name="Rettangolo 140"/>
          <p:cNvSpPr/>
          <p:nvPr/>
        </p:nvSpPr>
        <p:spPr>
          <a:xfrm>
            <a:off x="7478731" y="2209007"/>
            <a:ext cx="1166865" cy="599010"/>
          </a:xfrm>
          <a:prstGeom prst="rect">
            <a:avLst/>
          </a:prstGeom>
          <a:solidFill>
            <a:schemeClr val="bg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i="1" dirty="0" err="1">
                <a:solidFill>
                  <a:srgbClr val="C0504D"/>
                </a:solidFill>
              </a:rPr>
              <a:t>Krautheimer</a:t>
            </a:r>
            <a:endParaRPr lang="it-IT" sz="1400" b="1" i="1" dirty="0">
              <a:solidFill>
                <a:srgbClr val="C0504D"/>
              </a:solidFill>
            </a:endParaRPr>
          </a:p>
          <a:p>
            <a:r>
              <a:rPr lang="it-IT" sz="1400" dirty="0">
                <a:solidFill>
                  <a:prstClr val="black"/>
                </a:solidFill>
              </a:rPr>
              <a:t>(</a:t>
            </a:r>
            <a:r>
              <a:rPr lang="en-US" sz="1400" dirty="0">
                <a:solidFill>
                  <a:prstClr val="black"/>
                </a:solidFill>
              </a:rPr>
              <a:t>EL21</a:t>
            </a:r>
            <a:r>
              <a:rPr lang="en-US" sz="1400" b="1" dirty="0">
                <a:solidFill>
                  <a:prstClr val="black"/>
                </a:solidFill>
              </a:rPr>
              <a:t>Person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42" name="TextBox 119"/>
          <p:cNvSpPr txBox="1"/>
          <p:nvPr/>
        </p:nvSpPr>
        <p:spPr>
          <a:xfrm>
            <a:off x="9219770" y="2976653"/>
            <a:ext cx="107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bg1"/>
                </a:solidFill>
              </a:rPr>
              <a:t>provides_as_output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smtClean="0">
                <a:solidFill>
                  <a:schemeClr val="bg1"/>
                </a:solidFill>
              </a:rPr>
              <a:t>(PcpmP06)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144" name="Connettore 2 143"/>
          <p:cNvCxnSpPr>
            <a:stCxn id="137" idx="0"/>
            <a:endCxn id="141" idx="2"/>
          </p:cNvCxnSpPr>
          <p:nvPr/>
        </p:nvCxnSpPr>
        <p:spPr>
          <a:xfrm flipH="1" flipV="1">
            <a:off x="8062164" y="2808017"/>
            <a:ext cx="4647" cy="551295"/>
          </a:xfrm>
          <a:prstGeom prst="straightConnector1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19"/>
          <p:cNvSpPr txBox="1"/>
          <p:nvPr/>
        </p:nvSpPr>
        <p:spPr>
          <a:xfrm>
            <a:off x="6197079" y="4232224"/>
            <a:ext cx="1073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bg1"/>
                </a:solidFill>
              </a:rPr>
              <a:t>investigated</a:t>
            </a:r>
            <a:r>
              <a:rPr lang="it-IT" sz="1200" dirty="0" smtClean="0">
                <a:solidFill>
                  <a:schemeClr val="bg1"/>
                </a:solidFill>
              </a:rPr>
              <a:t> by (PcpmP08)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8" grpId="0"/>
      <p:bldP spid="31" grpId="0"/>
      <p:bldP spid="37" grpId="0" animBg="1"/>
      <p:bldP spid="45" grpId="0" animBg="1"/>
      <p:bldP spid="63" grpId="0" animBg="1"/>
      <p:bldP spid="81" grpId="0"/>
      <p:bldP spid="85" grpId="0"/>
      <p:bldP spid="67" grpId="0" animBg="1"/>
      <p:bldP spid="34" grpId="0"/>
      <p:bldP spid="41" grpId="0" animBg="1"/>
      <p:bldP spid="42" grpId="0"/>
      <p:bldP spid="47" grpId="0" animBg="1"/>
      <p:bldP spid="48" grpId="0" animBg="1"/>
      <p:bldP spid="49" grpId="0" animBg="1"/>
      <p:bldP spid="86" grpId="0"/>
      <p:bldP spid="32" grpId="0"/>
      <p:bldP spid="100" grpId="0"/>
      <p:bldP spid="118" grpId="0"/>
      <p:bldP spid="137" grpId="0" animBg="1"/>
      <p:bldP spid="138" grpId="0" animBg="1"/>
      <p:bldP spid="139" grpId="0"/>
      <p:bldP spid="141" grpId="0" animBg="1"/>
      <p:bldP spid="142" grpId="0"/>
      <p:bldP spid="1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753939"/>
              </p:ext>
            </p:extLst>
          </p:nvPr>
        </p:nvGraphicFramePr>
        <p:xfrm>
          <a:off x="327187" y="996390"/>
          <a:ext cx="4829013" cy="4697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9767">
                  <a:extLst>
                    <a:ext uri="{9D8B030D-6E8A-4147-A177-3AD203B41FA5}">
                      <a16:colId xmlns:a16="http://schemas.microsoft.com/office/drawing/2014/main" xmlns="" val="149984044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xmlns="" val="2640469858"/>
                    </a:ext>
                  </a:extLst>
                </a:gridCol>
                <a:gridCol w="965955">
                  <a:extLst>
                    <a:ext uri="{9D8B030D-6E8A-4147-A177-3AD203B41FA5}">
                      <a16:colId xmlns:a16="http://schemas.microsoft.com/office/drawing/2014/main" xmlns="" val="531485850"/>
                    </a:ext>
                  </a:extLst>
                </a:gridCol>
                <a:gridCol w="1660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7203">
                  <a:extLst>
                    <a:ext uri="{9D8B030D-6E8A-4147-A177-3AD203B41FA5}">
                      <a16:colId xmlns:a16="http://schemas.microsoft.com/office/drawing/2014/main" xmlns="" val="4173032671"/>
                    </a:ext>
                  </a:extLst>
                </a:gridCol>
              </a:tblGrid>
              <a:tr h="3501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Code</a:t>
                      </a:r>
                      <a:endParaRPr lang="it-IT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baseline="0" dirty="0">
                          <a:effectLst/>
                          <a:latin typeface="Century Gothic" panose="020B0502020202020204" pitchFamily="34" charset="0"/>
                        </a:rPr>
                        <a:t>CLASS NAME</a:t>
                      </a:r>
                      <a:endParaRPr lang="it-IT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375361931"/>
                  </a:ext>
                </a:extLst>
              </a:tr>
              <a:tr h="3324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E39</a:t>
                      </a:r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baseline="0" dirty="0" err="1">
                          <a:effectLst/>
                          <a:latin typeface="Century Gothic" panose="020B0502020202020204" pitchFamily="34" charset="0"/>
                        </a:rPr>
                        <a:t>Actor</a:t>
                      </a:r>
                      <a:r>
                        <a:rPr lang="it-IT" sz="1200" u="none" strike="noStrike" baseline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u="none" strike="noStrike" baseline="0" dirty="0" err="1">
                          <a:effectLst/>
                          <a:latin typeface="Century Gothic" panose="020B0502020202020204" pitchFamily="34" charset="0"/>
                        </a:rPr>
                        <a:t>Entity</a:t>
                      </a:r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545948397"/>
                  </a:ext>
                </a:extLst>
              </a:tr>
              <a:tr h="3324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EcpmAc1</a:t>
                      </a:r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baseline="0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baseline="0" dirty="0" err="1" smtClean="0">
                          <a:effectLst/>
                          <a:latin typeface="Century Gothic" panose="020B0502020202020204" pitchFamily="34" charset="0"/>
                        </a:rPr>
                        <a:t>Biologist</a:t>
                      </a:r>
                      <a:endParaRPr lang="it-IT" sz="12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69590487"/>
                  </a:ext>
                </a:extLst>
              </a:tr>
              <a:tr h="3324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cpm</a:t>
                      </a:r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baseline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it-IT" sz="12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baseline="0" dirty="0" err="1" smtClean="0">
                          <a:effectLst/>
                          <a:latin typeface="Century Gothic" panose="020B0502020202020204" pitchFamily="34" charset="0"/>
                        </a:rPr>
                        <a:t>Chemist</a:t>
                      </a:r>
                      <a:endParaRPr lang="it-IT" sz="12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336686343"/>
                  </a:ext>
                </a:extLst>
              </a:tr>
              <a:tr h="3324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cpm</a:t>
                      </a:r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baseline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it-IT" sz="12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Physicist</a:t>
                      </a:r>
                      <a:endParaRPr lang="it-IT" sz="1200" u="none" strike="noStrike" kern="1200" baseline="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58206964"/>
                  </a:ext>
                </a:extLst>
              </a:tr>
              <a:tr h="3324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cpm</a:t>
                      </a:r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baseline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it-IT" sz="12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Archaeologist</a:t>
                      </a:r>
                      <a:endParaRPr lang="it-IT" sz="1200" u="none" strike="noStrike" kern="1200" baseline="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029420360"/>
                  </a:ext>
                </a:extLst>
              </a:tr>
              <a:tr h="3324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cpm</a:t>
                      </a:r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baseline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it-IT" sz="12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Architect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727011865"/>
                  </a:ext>
                </a:extLst>
              </a:tr>
              <a:tr h="32505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EcpmAC13</a:t>
                      </a:r>
                      <a:endParaRPr lang="it-IT" sz="1200" b="0" i="0" u="none" strike="noStrike" baseline="0" dirty="0" smtClean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baseline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Materials</a:t>
                      </a:r>
                      <a:r>
                        <a:rPr lang="it-IT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Expert 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</a:t>
                      </a:r>
                      <a:endParaRPr lang="it-IT" sz="1200" u="none" strike="noStrike" kern="1200" baseline="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901106977"/>
                  </a:ext>
                </a:extLst>
              </a:tr>
              <a:tr h="3324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cpm</a:t>
                      </a:r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baseline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it-IT" sz="12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Geologist</a:t>
                      </a:r>
                      <a:endParaRPr lang="it-IT" sz="1200" u="none" strike="noStrike" kern="1200" baseline="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096544777"/>
                  </a:ext>
                </a:extLst>
              </a:tr>
              <a:tr h="3324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cpm</a:t>
                      </a:r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baseline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it-IT" sz="12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Process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Manager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066062227"/>
                  </a:ext>
                </a:extLst>
              </a:tr>
              <a:tr h="3324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cpm</a:t>
                      </a:r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baseline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it-IT" sz="12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it-IT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Restorer</a:t>
                      </a:r>
                      <a:endParaRPr lang="it-IT" sz="1200" u="none" strike="noStrike" kern="1200" baseline="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336901360"/>
                  </a:ext>
                </a:extLst>
              </a:tr>
              <a:tr h="3324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cpm</a:t>
                      </a:r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baseline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it-IT" sz="12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Structural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Engineer</a:t>
                      </a:r>
                      <a:endParaRPr lang="it-IT" sz="1200" u="none" strike="noStrike" kern="1200" baseline="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327559904"/>
                  </a:ext>
                </a:extLst>
              </a:tr>
              <a:tr h="3324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Ecpm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AC11</a:t>
                      </a:r>
                      <a:endParaRPr lang="it-IT" sz="1200" u="none" strike="noStrike" kern="1200" baseline="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baseline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it-IT" sz="12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Survey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Expert</a:t>
                      </a:r>
                    </a:p>
                    <a:p>
                      <a:pPr algn="l" fontAlgn="b"/>
                      <a:endParaRPr lang="it-IT" sz="1200" u="none" strike="noStrike" kern="1200" baseline="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5271151"/>
                  </a:ext>
                </a:extLst>
              </a:tr>
              <a:tr h="3324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cpm</a:t>
                      </a:r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AC12</a:t>
                      </a:r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baseline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it-IT" sz="12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499927700"/>
                  </a:ext>
                </a:extLst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Donatella Fiorani, Marta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497019" y="-8709"/>
            <a:ext cx="369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Encoding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Actors and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Inferential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Process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7553429" y="-147621"/>
            <a:ext cx="3210753" cy="5498777"/>
          </a:xfrm>
          <a:prstGeom prst="rect">
            <a:avLst/>
          </a:prstGeom>
        </p:spPr>
      </p:pic>
      <p:sp>
        <p:nvSpPr>
          <p:cNvPr id="23" name="Segnaposto contenuto 2"/>
          <p:cNvSpPr>
            <a:spLocks noGrp="1"/>
          </p:cNvSpPr>
          <p:nvPr>
            <p:ph idx="1"/>
          </p:nvPr>
        </p:nvSpPr>
        <p:spPr>
          <a:xfrm>
            <a:off x="6626163" y="5399937"/>
            <a:ext cx="5381807" cy="646331"/>
          </a:xfr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/>
            <a:r>
              <a:rPr lang="en-GB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en-GB" sz="1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Wall_Unit</a:t>
            </a:r>
            <a:r>
              <a:rPr lang="en-GB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’ (?a0) ∧ ‘</a:t>
            </a:r>
            <a:r>
              <a:rPr lang="en-GB" sz="1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Wall_Unit</a:t>
            </a:r>
            <a:r>
              <a:rPr lang="en-GB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’ (?a1) ∧ ‘</a:t>
            </a:r>
            <a:r>
              <a:rPr lang="en-GB" sz="1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WallUnitInterpretedAge</a:t>
            </a:r>
            <a:r>
              <a:rPr lang="en-GB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’ (?a0, ?age1) ∧ ‘</a:t>
            </a:r>
            <a:r>
              <a:rPr lang="en-GB" sz="1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WallUnitInterpretedAge</a:t>
            </a:r>
            <a:r>
              <a:rPr lang="en-GB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’ (?a1, ?age2) ∧ ‘cover’ (?a0, ?a1) ∧  ‘</a:t>
            </a:r>
            <a:r>
              <a:rPr lang="en-GB" sz="1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swrlb:greaterThanOrEqual</a:t>
            </a:r>
            <a:r>
              <a:rPr lang="en-GB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’ (?age2, ?age1) → ‘</a:t>
            </a:r>
            <a:r>
              <a:rPr lang="en-GB" sz="1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temporal_relationship_incoherence</a:t>
            </a:r>
            <a:r>
              <a:rPr lang="en-GB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’ (?a1, true) ∧ ‘</a:t>
            </a:r>
            <a:r>
              <a:rPr lang="en-GB" sz="1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temporal_relationship_incoherence</a:t>
            </a:r>
            <a:r>
              <a:rPr lang="en-GB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’ (?a0, true</a:t>
            </a:r>
            <a:r>
              <a:rPr lang="en-GB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it-IT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548560" y="4773296"/>
            <a:ext cx="5359633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r>
              <a:rPr lang="it-IT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Rules</a:t>
            </a:r>
            <a:r>
              <a:rPr lang="it-IT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formalized</a:t>
            </a:r>
            <a:r>
              <a:rPr lang="it-IT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through</a:t>
            </a:r>
            <a:r>
              <a:rPr lang="it-IT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swrl</a:t>
            </a:r>
            <a:r>
              <a:rPr lang="it-IT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language</a:t>
            </a:r>
            <a:endParaRPr lang="it-IT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0942840" y="3608618"/>
            <a:ext cx="1154330" cy="776375"/>
          </a:xfrm>
          <a:prstGeom prst="rect">
            <a:avLst/>
          </a:prstGeom>
        </p:spPr>
      </p:pic>
      <p:cxnSp>
        <p:nvCxnSpPr>
          <p:cNvPr id="14" name="Connettore 1 13"/>
          <p:cNvCxnSpPr/>
          <p:nvPr/>
        </p:nvCxnSpPr>
        <p:spPr>
          <a:xfrm flipH="1" flipV="1">
            <a:off x="6269963" y="326992"/>
            <a:ext cx="19671" cy="6406522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1402" y="386603"/>
            <a:ext cx="940046" cy="96615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8478" y="2451440"/>
            <a:ext cx="952970" cy="105113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2659" y="1379144"/>
            <a:ext cx="938789" cy="1045913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89" y="3523735"/>
            <a:ext cx="942859" cy="942859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7104" y="4505011"/>
            <a:ext cx="942859" cy="1111317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7104" y="5654745"/>
            <a:ext cx="955783" cy="10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03343" y="1909736"/>
            <a:ext cx="3822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 reference to the intellectual and expressive components of architecture design</a:t>
            </a:r>
            <a:endParaRPr lang="it-IT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55888" y="941498"/>
            <a:ext cx="2683360" cy="6155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Design or Procedure</a:t>
            </a:r>
          </a:p>
          <a:p>
            <a:pPr algn="ctr"/>
            <a:r>
              <a:rPr lang="it-IT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</a:t>
            </a:r>
            <a:r>
              <a:rPr lang="it-IT" sz="1600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Cidoc</a:t>
            </a:r>
            <a:r>
              <a:rPr lang="it-IT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 E29)</a:t>
            </a:r>
            <a:endParaRPr lang="it-IT" sz="1600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296987" y="2037721"/>
            <a:ext cx="3201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 reference to technical issues of architecture design</a:t>
            </a:r>
            <a:endParaRPr lang="it-IT" sz="1600" i="1" dirty="0">
              <a:latin typeface="Century Gothic" panose="020B0502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434355" y="941498"/>
            <a:ext cx="2683360" cy="615553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Expression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GB" sz="1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FRBRoo</a:t>
            </a: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 F2)</a:t>
            </a:r>
            <a:endParaRPr lang="it-IT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822648" y="2898177"/>
            <a:ext cx="3003036" cy="615553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Architectural Model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(AR: AR1)</a:t>
            </a:r>
            <a:endParaRPr lang="it-IT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058428" y="2150041"/>
            <a:ext cx="2531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Merging</a:t>
            </a:r>
            <a:r>
              <a:rPr lang="it-IT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contents into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309294" y="4077604"/>
            <a:ext cx="4220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hhffjTimes-Roman"/>
              </a:rPr>
              <a:t>No reference to hermeneutical process</a:t>
            </a:r>
            <a:endParaRPr lang="it-IT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309294" y="5363634"/>
            <a:ext cx="4210214" cy="646331"/>
          </a:xfrm>
          <a:prstGeom prst="rect">
            <a:avLst/>
          </a:prstGeom>
          <a:ln w="38100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49580" algn="l"/>
              </a:tabLst>
            </a:pP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Architectural Conservation </a:t>
            </a: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Project</a:t>
            </a: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hhffjTimes-Roman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hhffjTimes-Roman"/>
              </a:rPr>
              <a:t>(</a:t>
            </a:r>
            <a:r>
              <a:rPr lang="en-GB" sz="16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hhffjTimes-Roman"/>
              </a:rPr>
              <a:t>E</a:t>
            </a:r>
            <a:r>
              <a:rPr lang="en-GB" baseline="-250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hhffjTimes-Roman"/>
              </a:rPr>
              <a:t>cpm</a:t>
            </a: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hhffjTimes-Roman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hhffjTimes-Roman"/>
              </a:rPr>
              <a:t>4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hhffjTimes-Roman"/>
              </a:rPr>
              <a:t>)</a:t>
            </a: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hhffjTimes-Roman"/>
              </a:rPr>
              <a:t> </a:t>
            </a:r>
            <a:endParaRPr lang="it-IT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Donatella Fiorani, Marta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8497019" y="-8709"/>
            <a:ext cx="369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Formalizing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Conservation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Project 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sellaDiTesto 23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Connettore 2 2"/>
          <p:cNvCxnSpPr>
            <a:stCxn id="7" idx="3"/>
            <a:endCxn id="14" idx="1"/>
          </p:cNvCxnSpPr>
          <p:nvPr/>
        </p:nvCxnSpPr>
        <p:spPr>
          <a:xfrm flipV="1">
            <a:off x="4226321" y="2319318"/>
            <a:ext cx="832107" cy="5917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9" idx="1"/>
          </p:cNvCxnSpPr>
          <p:nvPr/>
        </p:nvCxnSpPr>
        <p:spPr>
          <a:xfrm flipH="1">
            <a:off x="7470659" y="2330109"/>
            <a:ext cx="826328" cy="7467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14" idx="2"/>
          </p:cNvCxnSpPr>
          <p:nvPr/>
        </p:nvCxnSpPr>
        <p:spPr>
          <a:xfrm>
            <a:off x="6324166" y="2488595"/>
            <a:ext cx="0" cy="354142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6324166" y="4416158"/>
            <a:ext cx="0" cy="699539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0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positiv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390525"/>
            <a:ext cx="11057467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								     </a:t>
            </a:r>
            <a:r>
              <a:rPr lang="it-IT" sz="1200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Donatella </a:t>
            </a:r>
            <a:r>
              <a:rPr lang="it-IT" sz="1200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Fiorani</a:t>
            </a:r>
            <a:r>
              <a:rPr lang="it-IT" sz="1200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Marta </a:t>
            </a:r>
            <a:r>
              <a:rPr lang="it-IT" sz="1200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Acierno</a:t>
            </a:r>
            <a:r>
              <a:rPr lang="it-IT" sz="1200" cap="sm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7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-1" y="6589710"/>
            <a:ext cx="12192000" cy="246221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*Full professor in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Architectural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Conservation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 **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Researcher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in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Architectural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Conservation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"/>
          <a:stretch/>
        </p:blipFill>
        <p:spPr>
          <a:xfrm>
            <a:off x="-4575" y="689544"/>
            <a:ext cx="3922437" cy="546729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870156" y="6195276"/>
            <a:ext cx="4192966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CONSERVATION PROJECT</a:t>
            </a:r>
            <a:endParaRPr lang="it-IT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340076" y="536365"/>
            <a:ext cx="2146331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ARCHITECTURE</a:t>
            </a:r>
            <a:endParaRPr lang="it-IT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195206" y="1262910"/>
            <a:ext cx="3099410" cy="2400657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MULTIDISCIPLINARY KNOWLEDGE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ANALYSIS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(survey - diagnostic / geometrical, historical, typological, figurative, constructive, structural, material…)  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227676" y="4546415"/>
            <a:ext cx="2967020" cy="1231106"/>
          </a:xfrm>
          <a:prstGeom prst="rect">
            <a:avLst/>
          </a:prstGeom>
          <a:solidFill>
            <a:schemeClr val="bg2">
              <a:lumMod val="75000"/>
            </a:schemeClr>
          </a:solidFill>
          <a:ln w="793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ASSESSMENT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(building transformation, state of conservation, compatibility of uses)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5585730" y="4004397"/>
            <a:ext cx="362224" cy="323079"/>
          </a:xfrm>
          <a:prstGeom prst="downArrow">
            <a:avLst>
              <a:gd name="adj1" fmla="val 25000"/>
              <a:gd name="adj2" fmla="val 37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ngolare in su 14"/>
          <p:cNvSpPr/>
          <p:nvPr/>
        </p:nvSpPr>
        <p:spPr>
          <a:xfrm rot="5400000">
            <a:off x="6281994" y="5608687"/>
            <a:ext cx="440703" cy="1613881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ngolare in su 15"/>
          <p:cNvSpPr/>
          <p:nvPr/>
        </p:nvSpPr>
        <p:spPr>
          <a:xfrm rot="10800000" flipH="1">
            <a:off x="4615542" y="634904"/>
            <a:ext cx="1332412" cy="464787"/>
          </a:xfrm>
          <a:prstGeom prst="bentUpArrow">
            <a:avLst>
              <a:gd name="adj1" fmla="val 19379"/>
              <a:gd name="adj2" fmla="val 25000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78" y="247584"/>
            <a:ext cx="4450722" cy="594769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Donatella Fiorani*, Marta </a:t>
            </a:r>
            <a:r>
              <a:rPr lang="it-IT" sz="12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**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apositiva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486" y="411609"/>
            <a:ext cx="11416612" cy="634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45907" y="3157672"/>
            <a:ext cx="1658464" cy="923330"/>
          </a:xfrm>
          <a:prstGeom prst="rect">
            <a:avLst/>
          </a:prstGeom>
          <a:solidFill>
            <a:srgbClr val="00808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SUBCLASS OF CURRENT ACTIVITY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Donatella Fiorani, Marta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238226" y="15758"/>
            <a:ext cx="3900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Formalizing Conservation Project (Lifecycle 2)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Donatella Fiorani, Marta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735299" y="15758"/>
            <a:ext cx="340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Conservation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Project (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Lifecycle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2)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75769" y="679101"/>
            <a:ext cx="1926991" cy="1015663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</a:rPr>
              <a:t>Decay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Survey</a:t>
            </a:r>
            <a:endParaRPr lang="it-IT" sz="1400" dirty="0" smtClean="0">
              <a:solidFill>
                <a:schemeClr val="bg1"/>
              </a:solidFill>
            </a:endParaRPr>
          </a:p>
          <a:p>
            <a:r>
              <a:rPr lang="it-IT" sz="1400" dirty="0" smtClean="0">
                <a:solidFill>
                  <a:schemeClr val="bg1"/>
                </a:solidFill>
              </a:rPr>
              <a:t>(</a:t>
            </a:r>
            <a:r>
              <a:rPr lang="it-IT" sz="1400" dirty="0" err="1" smtClean="0">
                <a:solidFill>
                  <a:schemeClr val="bg1"/>
                </a:solidFill>
              </a:rPr>
              <a:t>Subclass</a:t>
            </a:r>
            <a:r>
              <a:rPr lang="it-IT" sz="1400" dirty="0" smtClean="0">
                <a:solidFill>
                  <a:schemeClr val="bg1"/>
                </a:solidFill>
              </a:rPr>
              <a:t> of </a:t>
            </a:r>
            <a:r>
              <a:rPr lang="it-IT" sz="1400" dirty="0" err="1" smtClean="0">
                <a:solidFill>
                  <a:schemeClr val="bg1"/>
                </a:solidFill>
              </a:rPr>
              <a:t>infromation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object</a:t>
            </a:r>
            <a:r>
              <a:rPr lang="it-IT" sz="1400" dirty="0" smtClean="0">
                <a:solidFill>
                  <a:schemeClr val="bg1"/>
                </a:solidFill>
              </a:rPr>
              <a:t>) [Ecpm3</a:t>
            </a:r>
            <a:r>
              <a:rPr lang="it-IT" dirty="0" smtClean="0">
                <a:solidFill>
                  <a:schemeClr val="bg1"/>
                </a:solidFill>
              </a:rPr>
              <a:t>]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29863" y="458251"/>
            <a:ext cx="131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accent1">
                    <a:lumMod val="75000"/>
                  </a:schemeClr>
                </a:solidFill>
              </a:rPr>
              <a:t>Uses_as_input</a:t>
            </a:r>
            <a:endParaRPr lang="it-IT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[PcpmP01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90069" y="2564184"/>
            <a:ext cx="2393825" cy="73866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</a:rPr>
              <a:t>Surfaces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Conservation</a:t>
            </a:r>
            <a:r>
              <a:rPr lang="it-IT" sz="1400" dirty="0" smtClean="0">
                <a:solidFill>
                  <a:schemeClr val="bg1"/>
                </a:solidFill>
              </a:rPr>
              <a:t> executive </a:t>
            </a:r>
            <a:r>
              <a:rPr lang="it-IT" sz="1133" dirty="0" smtClean="0">
                <a:solidFill>
                  <a:schemeClr val="bg1"/>
                </a:solidFill>
              </a:rPr>
              <a:t>planning</a:t>
            </a:r>
            <a:r>
              <a:rPr lang="it-IT" sz="1400" dirty="0" smtClean="0">
                <a:solidFill>
                  <a:schemeClr val="bg1"/>
                </a:solidFill>
              </a:rPr>
              <a:t> [Ecpm05</a:t>
            </a:r>
          </a:p>
          <a:p>
            <a:r>
              <a:rPr lang="it-IT" sz="1400" dirty="0" smtClean="0">
                <a:solidFill>
                  <a:schemeClr val="bg1"/>
                </a:solidFill>
              </a:rPr>
              <a:t>(</a:t>
            </a:r>
            <a:r>
              <a:rPr lang="it-IT" sz="1400" dirty="0" err="1" smtClean="0">
                <a:solidFill>
                  <a:schemeClr val="bg1"/>
                </a:solidFill>
              </a:rPr>
              <a:t>subclass</a:t>
            </a:r>
            <a:r>
              <a:rPr lang="it-IT" sz="1400" dirty="0" smtClean="0">
                <a:solidFill>
                  <a:schemeClr val="bg1"/>
                </a:solidFill>
              </a:rPr>
              <a:t> of </a:t>
            </a:r>
            <a:r>
              <a:rPr lang="it-IT" sz="1400" dirty="0" err="1" smtClean="0">
                <a:solidFill>
                  <a:schemeClr val="bg1"/>
                </a:solidFill>
              </a:rPr>
              <a:t>activity</a:t>
            </a:r>
            <a:r>
              <a:rPr lang="it-IT" sz="1400" dirty="0" smtClean="0">
                <a:solidFill>
                  <a:schemeClr val="bg1"/>
                </a:solidFill>
              </a:rPr>
              <a:t> E7)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97339" y="1083973"/>
            <a:ext cx="2313616" cy="954107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</a:rPr>
              <a:t>Surfaces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Conservation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architectural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project</a:t>
            </a:r>
            <a:r>
              <a:rPr lang="it-IT" sz="1400" dirty="0" smtClean="0">
                <a:solidFill>
                  <a:schemeClr val="bg1"/>
                </a:solidFill>
              </a:rPr>
              <a:t> (</a:t>
            </a:r>
            <a:r>
              <a:rPr lang="it-IT" sz="1400" dirty="0" err="1" smtClean="0">
                <a:solidFill>
                  <a:schemeClr val="bg1"/>
                </a:solidFill>
              </a:rPr>
              <a:t>Subclass</a:t>
            </a:r>
            <a:r>
              <a:rPr lang="it-IT" sz="1400" dirty="0" smtClean="0">
                <a:solidFill>
                  <a:schemeClr val="bg1"/>
                </a:solidFill>
              </a:rPr>
              <a:t> of information </a:t>
            </a:r>
            <a:r>
              <a:rPr lang="it-IT" sz="1400" dirty="0" err="1" smtClean="0">
                <a:solidFill>
                  <a:schemeClr val="bg1"/>
                </a:solidFill>
              </a:rPr>
              <a:t>object</a:t>
            </a:r>
            <a:r>
              <a:rPr lang="it-IT" sz="1400" dirty="0" smtClean="0">
                <a:solidFill>
                  <a:schemeClr val="bg1"/>
                </a:solidFill>
              </a:rPr>
              <a:t>) [Ecpm04]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103313" y="4023250"/>
            <a:ext cx="106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</a:rPr>
              <a:t>realized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</a:rPr>
              <a:t>through</a:t>
            </a:r>
            <a:endParaRPr lang="it-IT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021298" y="3644317"/>
            <a:ext cx="2410650" cy="307777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</a:rPr>
              <a:t>Preconsolidation</a:t>
            </a:r>
            <a:r>
              <a:rPr lang="it-IT" sz="1400" dirty="0" smtClean="0">
                <a:solidFill>
                  <a:schemeClr val="bg1"/>
                </a:solidFill>
              </a:rPr>
              <a:t> [Ecpm06]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038123" y="4058266"/>
            <a:ext cx="2393825" cy="307777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</a:rPr>
              <a:t>Cleaning</a:t>
            </a:r>
            <a:r>
              <a:rPr lang="it-IT" sz="1400" dirty="0" smtClean="0">
                <a:solidFill>
                  <a:schemeClr val="bg1"/>
                </a:solidFill>
              </a:rPr>
              <a:t> [</a:t>
            </a:r>
            <a:r>
              <a:rPr lang="it-IT" sz="1400" dirty="0" err="1" smtClean="0">
                <a:solidFill>
                  <a:schemeClr val="bg1"/>
                </a:solidFill>
              </a:rPr>
              <a:t>Ecpm</a:t>
            </a:r>
            <a:r>
              <a:rPr lang="it-IT" sz="1400" dirty="0" smtClean="0">
                <a:solidFill>
                  <a:schemeClr val="bg1"/>
                </a:solidFill>
              </a:rPr>
              <a:t> 07]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022967" y="4484915"/>
            <a:ext cx="2408982" cy="52322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</a:rPr>
              <a:t>Consolidation</a:t>
            </a:r>
            <a:endParaRPr lang="it-IT" sz="1400" dirty="0" smtClean="0">
              <a:solidFill>
                <a:schemeClr val="bg1"/>
              </a:solidFill>
            </a:endParaRPr>
          </a:p>
          <a:p>
            <a:r>
              <a:rPr lang="it-IT" sz="1400" dirty="0" smtClean="0">
                <a:solidFill>
                  <a:schemeClr val="bg1"/>
                </a:solidFill>
              </a:rPr>
              <a:t>[Ecpm08]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025864" y="5078482"/>
            <a:ext cx="2385092" cy="52322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</a:rPr>
              <a:t>Protection</a:t>
            </a:r>
            <a:endParaRPr lang="it-IT" sz="1400" dirty="0" smtClean="0">
              <a:solidFill>
                <a:schemeClr val="bg1"/>
              </a:solidFill>
            </a:endParaRPr>
          </a:p>
          <a:p>
            <a:r>
              <a:rPr lang="it-IT" sz="1400" dirty="0" smtClean="0">
                <a:solidFill>
                  <a:schemeClr val="bg1"/>
                </a:solidFill>
              </a:rPr>
              <a:t>[Ecpm09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021298" y="5718758"/>
            <a:ext cx="2389657" cy="307777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</a:rPr>
              <a:t>Addition</a:t>
            </a:r>
            <a:r>
              <a:rPr lang="it-IT" sz="1400" dirty="0" smtClean="0">
                <a:solidFill>
                  <a:schemeClr val="bg1"/>
                </a:solidFill>
              </a:rPr>
              <a:t> [Ecpm10]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990069" y="6158436"/>
            <a:ext cx="2393826" cy="307777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</a:rPr>
              <a:t>Removal</a:t>
            </a:r>
            <a:r>
              <a:rPr lang="it-IT" sz="1400" dirty="0" smtClean="0">
                <a:solidFill>
                  <a:schemeClr val="bg1"/>
                </a:solidFill>
              </a:rPr>
              <a:t> [Ecpm11] 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085905" y="4518329"/>
            <a:ext cx="120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(PcpmL269) </a:t>
            </a:r>
            <a:endParaRPr lang="it-IT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553905" y="920175"/>
            <a:ext cx="17306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accent1">
                    <a:lumMod val="75000"/>
                  </a:schemeClr>
                </a:solidFill>
              </a:rPr>
              <a:t>Provides_as_output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 [Pcpm06]</a:t>
            </a:r>
            <a:endParaRPr lang="it-IT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147262" y="4891620"/>
            <a:ext cx="1221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accent1">
                    <a:lumMod val="75000"/>
                  </a:schemeClr>
                </a:solidFill>
              </a:rPr>
              <a:t>Forsees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 use of [PcpmL268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910123" y="4353141"/>
            <a:ext cx="13133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</a:rPr>
              <a:t>Has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</a:rPr>
              <a:t>type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</a:rPr>
              <a:t> (P2)</a:t>
            </a:r>
            <a:endParaRPr lang="it-IT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367107" y="5618458"/>
            <a:ext cx="828823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</a:rPr>
              <a:t>Material</a:t>
            </a:r>
            <a:r>
              <a:rPr lang="it-IT" sz="1400" dirty="0" smtClean="0">
                <a:solidFill>
                  <a:schemeClr val="bg1"/>
                </a:solidFill>
              </a:rPr>
              <a:t> [E57]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8487350" y="4379954"/>
            <a:ext cx="1208972" cy="73866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</a:rPr>
              <a:t>Istitutional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Intervention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lists</a:t>
            </a:r>
            <a:r>
              <a:rPr lang="it-IT" sz="1400" dirty="0" smtClean="0">
                <a:solidFill>
                  <a:schemeClr val="bg1"/>
                </a:solidFill>
              </a:rPr>
              <a:t>[Epcm12]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1013758" y="2845744"/>
            <a:ext cx="1002237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Cidoc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1013758" y="3318707"/>
            <a:ext cx="1002237" cy="369332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Cpm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0481767" y="4014588"/>
            <a:ext cx="1534228" cy="954107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Surface area [EcpmA241] (</a:t>
            </a:r>
            <a:r>
              <a:rPr lang="it-IT" sz="1400" dirty="0" err="1" smtClean="0">
                <a:solidFill>
                  <a:schemeClr val="bg1"/>
                </a:solidFill>
              </a:rPr>
              <a:t>subclass</a:t>
            </a:r>
            <a:r>
              <a:rPr lang="it-IT" sz="1400" dirty="0" smtClean="0">
                <a:solidFill>
                  <a:schemeClr val="bg1"/>
                </a:solidFill>
              </a:rPr>
              <a:t> of </a:t>
            </a:r>
            <a:r>
              <a:rPr lang="it-IT" sz="1400" dirty="0" err="1" smtClean="0">
                <a:solidFill>
                  <a:schemeClr val="bg1"/>
                </a:solidFill>
              </a:rPr>
              <a:t>artefact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entity</a:t>
            </a:r>
            <a:r>
              <a:rPr lang="it-IT" sz="1400" dirty="0" smtClean="0">
                <a:solidFill>
                  <a:schemeClr val="bg1"/>
                </a:solidFill>
              </a:rPr>
              <a:t>)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0549273" y="5806260"/>
            <a:ext cx="1399216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</a:rPr>
              <a:t>Artefact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entity</a:t>
            </a:r>
            <a:r>
              <a:rPr lang="it-IT" sz="1400" dirty="0" smtClean="0">
                <a:solidFill>
                  <a:schemeClr val="bg1"/>
                </a:solidFill>
              </a:rPr>
              <a:t> (EA1=E24 </a:t>
            </a:r>
            <a:r>
              <a:rPr lang="it-IT" sz="1400" dirty="0" err="1" smtClean="0">
                <a:solidFill>
                  <a:schemeClr val="bg1"/>
                </a:solidFill>
              </a:rPr>
              <a:t>Physical</a:t>
            </a:r>
            <a:r>
              <a:rPr lang="it-IT" sz="1400" dirty="0" smtClean="0">
                <a:solidFill>
                  <a:schemeClr val="bg1"/>
                </a:solidFill>
              </a:rPr>
              <a:t> Man Made </a:t>
            </a:r>
            <a:r>
              <a:rPr lang="it-IT" sz="1400" dirty="0" err="1" smtClean="0">
                <a:solidFill>
                  <a:schemeClr val="bg1"/>
                </a:solidFill>
              </a:rPr>
              <a:t>Thing</a:t>
            </a:r>
            <a:r>
              <a:rPr lang="it-IT" sz="1400" dirty="0" smtClean="0">
                <a:solidFill>
                  <a:schemeClr val="bg1"/>
                </a:solidFill>
              </a:rPr>
              <a:t>)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0130975" y="5155426"/>
            <a:ext cx="114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part of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Connettore 4 21"/>
          <p:cNvCxnSpPr/>
          <p:nvPr/>
        </p:nvCxnSpPr>
        <p:spPr>
          <a:xfrm rot="10800000">
            <a:off x="2954389" y="782933"/>
            <a:ext cx="1185106" cy="342314"/>
          </a:xfrm>
          <a:prstGeom prst="bentConnector3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/>
          <p:cNvCxnSpPr/>
          <p:nvPr/>
        </p:nvCxnSpPr>
        <p:spPr>
          <a:xfrm flipH="1">
            <a:off x="2179469" y="3041237"/>
            <a:ext cx="32425" cy="324207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 rot="10800000" flipH="1" flipV="1">
            <a:off x="2251142" y="4254957"/>
            <a:ext cx="786981" cy="1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rot="10800000" flipH="1" flipV="1">
            <a:off x="2226365" y="4807181"/>
            <a:ext cx="786981" cy="1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 rot="10800000" flipH="1" flipV="1">
            <a:off x="2234316" y="5880068"/>
            <a:ext cx="786981" cy="1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rot="10800000" flipH="1" flipV="1">
            <a:off x="2218413" y="5340092"/>
            <a:ext cx="786981" cy="1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rot="10800000" flipH="1" flipV="1">
            <a:off x="2218414" y="6310666"/>
            <a:ext cx="786981" cy="1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 rot="10800000" flipH="1" flipV="1">
            <a:off x="2251141" y="3824360"/>
            <a:ext cx="786981" cy="1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Diapositiva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0" t="209" r="3498" b="77777"/>
          <a:stretch/>
        </p:blipFill>
        <p:spPr bwMode="auto">
          <a:xfrm>
            <a:off x="7195930" y="691764"/>
            <a:ext cx="3951799" cy="13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Connettore 2 56"/>
          <p:cNvCxnSpPr/>
          <p:nvPr/>
        </p:nvCxnSpPr>
        <p:spPr>
          <a:xfrm>
            <a:off x="5431948" y="1430567"/>
            <a:ext cx="1852567" cy="11478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>
            <a:off x="5573883" y="4713602"/>
            <a:ext cx="845327" cy="811156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/>
          <p:nvPr/>
        </p:nvCxnSpPr>
        <p:spPr>
          <a:xfrm flipV="1">
            <a:off x="5594876" y="4619902"/>
            <a:ext cx="2892474" cy="70709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/>
          <p:nvPr/>
        </p:nvCxnSpPr>
        <p:spPr>
          <a:xfrm rot="10800000" flipH="1" flipV="1">
            <a:off x="9694786" y="4662534"/>
            <a:ext cx="786981" cy="1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/>
          <p:nvPr/>
        </p:nvCxnSpPr>
        <p:spPr>
          <a:xfrm rot="-5400000" flipH="1" flipV="1">
            <a:off x="10754239" y="5374572"/>
            <a:ext cx="786981" cy="1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/>
          <p:cNvSpPr txBox="1"/>
          <p:nvPr/>
        </p:nvSpPr>
        <p:spPr>
          <a:xfrm>
            <a:off x="9423230" y="3798205"/>
            <a:ext cx="1221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1">
                    <a:lumMod val="75000"/>
                  </a:schemeClr>
                </a:solidFill>
              </a:rPr>
              <a:t>applied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 to [PcpmP03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4" name="Connettore diritto 43"/>
          <p:cNvCxnSpPr/>
          <p:nvPr/>
        </p:nvCxnSpPr>
        <p:spPr>
          <a:xfrm>
            <a:off x="3921159" y="1993357"/>
            <a:ext cx="328" cy="555875"/>
          </a:xfrm>
          <a:prstGeom prst="line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/>
          <p:cNvCxnSpPr>
            <a:endCxn id="7" idx="1"/>
          </p:cNvCxnSpPr>
          <p:nvPr/>
        </p:nvCxnSpPr>
        <p:spPr>
          <a:xfrm flipV="1">
            <a:off x="2251140" y="2933516"/>
            <a:ext cx="738929" cy="78289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/>
          <p:cNvSpPr txBox="1"/>
          <p:nvPr/>
        </p:nvSpPr>
        <p:spPr>
          <a:xfrm>
            <a:off x="4012517" y="2072862"/>
            <a:ext cx="17306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accent1">
                    <a:lumMod val="75000"/>
                  </a:schemeClr>
                </a:solidFill>
              </a:rPr>
              <a:t>Provides_as_output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 [Pcpm06]</a:t>
            </a:r>
            <a:endParaRPr lang="it-IT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5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008120" y="2933700"/>
            <a:ext cx="3855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THANK </a:t>
            </a:r>
            <a:r>
              <a:rPr lang="it-IT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</a:t>
            </a:r>
            <a:r>
              <a:rPr lang="it-IT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FOR YOUR ATTENTION</a:t>
            </a:r>
            <a:endParaRPr lang="it-IT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Donatella Fiorani, Marta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735299" y="15758"/>
            <a:ext cx="340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 The End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4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4516" y="578556"/>
            <a:ext cx="6263279" cy="1267718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2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‘B</a:t>
            </a:r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HIMM - BUILT HERITAGE INFORMATION MODELLING AND MANAGEMENT’ </a:t>
            </a:r>
          </a:p>
          <a:p>
            <a:pPr marL="0" indent="0" algn="ctr">
              <a:buNone/>
            </a:pPr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(Research project of National Interest, five  Italian universities: Milan, Genoa, Brescia, Torino, Rome)</a:t>
            </a:r>
          </a:p>
        </p:txBody>
      </p:sp>
      <p:sp>
        <p:nvSpPr>
          <p:cNvPr id="4" name="TextBox 12"/>
          <p:cNvSpPr txBox="1"/>
          <p:nvPr/>
        </p:nvSpPr>
        <p:spPr>
          <a:xfrm>
            <a:off x="4985305" y="4163040"/>
            <a:ext cx="496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err="1" smtClean="0">
                <a:solidFill>
                  <a:schemeClr val="bg1"/>
                </a:solidFill>
                <a:latin typeface="Century Gothic" pitchFamily="34" charset="0"/>
              </a:rPr>
              <a:t>highlighting</a:t>
            </a:r>
            <a:r>
              <a:rPr lang="it-IT" sz="2000" dirty="0" smtClean="0">
                <a:solidFill>
                  <a:schemeClr val="bg1"/>
                </a:solidFill>
                <a:latin typeface="Century Gothic" pitchFamily="34" charset="0"/>
              </a:rPr>
              <a:t> :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  <a:latin typeface="Century Gothic" pitchFamily="34" charset="0"/>
              </a:rPr>
              <a:t>LIMITS WITHIN BIM FOR ARCHITECTURAL CONSERVATION PROCESS</a:t>
            </a:r>
            <a:endParaRPr lang="it-IT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058827" y="2832922"/>
            <a:ext cx="3852957" cy="72223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it-IT" sz="20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working</a:t>
            </a:r>
            <a:r>
              <a:rPr lang="it-IT" sz="2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at</a:t>
            </a:r>
            <a:r>
              <a:rPr lang="it-IT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ARCHITECTURAL HERITAGE CONSERVATION </a:t>
            </a: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DESIGN REQUIREMENTS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609097" y="5811873"/>
            <a:ext cx="4026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Research</a:t>
            </a:r>
            <a:r>
              <a:rPr lang="it-IT" sz="2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proposal</a:t>
            </a:r>
            <a:r>
              <a:rPr lang="it-IT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REPRESENTATION THROUGH ONTOLOGY MODEL </a:t>
            </a:r>
            <a:endParaRPr lang="it-IT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Freccia circolare a sinistra 8"/>
          <p:cNvSpPr/>
          <p:nvPr/>
        </p:nvSpPr>
        <p:spPr>
          <a:xfrm>
            <a:off x="6387794" y="1093564"/>
            <a:ext cx="439725" cy="1131476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Freccia circolare a sinistra 26"/>
          <p:cNvSpPr/>
          <p:nvPr/>
        </p:nvSpPr>
        <p:spPr>
          <a:xfrm>
            <a:off x="9855121" y="3298505"/>
            <a:ext cx="439725" cy="1131476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Freccia circolare a sinistra 27"/>
          <p:cNvSpPr/>
          <p:nvPr/>
        </p:nvSpPr>
        <p:spPr>
          <a:xfrm>
            <a:off x="10736453" y="4680397"/>
            <a:ext cx="439725" cy="1131476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8" r="16923" b="-1298"/>
          <a:stretch/>
        </p:blipFill>
        <p:spPr>
          <a:xfrm>
            <a:off x="7435774" y="274737"/>
            <a:ext cx="4616887" cy="258882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18"/>
          <a:stretch/>
        </p:blipFill>
        <p:spPr>
          <a:xfrm>
            <a:off x="45579" y="4176914"/>
            <a:ext cx="4710816" cy="265062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Donatella Fiorani, Marta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998534" y="-2262"/>
            <a:ext cx="415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the </a:t>
            </a:r>
            <a:r>
              <a:rPr lang="it-IT" sz="12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research</a:t>
            </a:r>
            <a:r>
              <a:rPr lang="it-IT" sz="1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12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started</a:t>
            </a:r>
            <a:r>
              <a:rPr lang="it-IT" sz="1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it-IT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Connettore 1 18"/>
          <p:cNvCxnSpPr/>
          <p:nvPr/>
        </p:nvCxnSpPr>
        <p:spPr>
          <a:xfrm flipV="1">
            <a:off x="5821865" y="783299"/>
            <a:ext cx="1436914" cy="870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V="1">
            <a:off x="4985305" y="6319704"/>
            <a:ext cx="2852409" cy="19093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3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Donatella Fiorani, Marta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167154" y="-2262"/>
            <a:ext cx="4984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Architectural</a:t>
            </a:r>
            <a:r>
              <a:rPr lang="it-IT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Heritage and Building Information </a:t>
            </a:r>
            <a:r>
              <a:rPr lang="it-IT" sz="12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Modeling</a:t>
            </a:r>
            <a:endParaRPr lang="it-IT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6503139" y="554475"/>
            <a:ext cx="5539650" cy="83099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entury Gothic" pitchFamily="34" charset="0"/>
              </a:rPr>
              <a:t>BUILDING INFORMATION MODELING  </a:t>
            </a:r>
            <a:endParaRPr lang="it-IT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Century Gothic" pitchFamily="34" charset="0"/>
              </a:rPr>
              <a:t>Framework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174511" y="572468"/>
            <a:ext cx="5410257" cy="830997"/>
          </a:xfrm>
          <a:prstGeom prst="rect">
            <a:avLst/>
          </a:prstGeom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entury Gothic" pitchFamily="34" charset="0"/>
              </a:rPr>
              <a:t>ARCHITECTURAL HERITAGE</a:t>
            </a:r>
          </a:p>
          <a:p>
            <a:pPr algn="ctr"/>
            <a:r>
              <a:rPr lang="en-GB" sz="2400" dirty="0" smtClean="0">
                <a:solidFill>
                  <a:srgbClr val="FFC000"/>
                </a:solidFill>
                <a:latin typeface="Century Gothic" pitchFamily="34" charset="0"/>
              </a:rPr>
              <a:t>Characteristic</a:t>
            </a:r>
            <a:endParaRPr lang="en-GB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TextBox 21"/>
          <p:cNvSpPr txBox="1"/>
          <p:nvPr/>
        </p:nvSpPr>
        <p:spPr>
          <a:xfrm>
            <a:off x="7213741" y="5668772"/>
            <a:ext cx="43098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The Knowledge Representation is exclusively referred to the Artifact Components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7500833" y="1491749"/>
            <a:ext cx="40637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Parametric Representation</a:t>
            </a:r>
            <a:r>
              <a:rPr lang="it-IT" dirty="0" smtClean="0">
                <a:solidFill>
                  <a:schemeClr val="bg1"/>
                </a:solidFill>
                <a:latin typeface="Century Gothic" pitchFamily="34" charset="0"/>
              </a:rPr>
              <a:t> Component-</a:t>
            </a:r>
            <a:r>
              <a:rPr lang="it-IT" dirty="0" err="1" smtClean="0">
                <a:solidFill>
                  <a:schemeClr val="bg1"/>
                </a:solidFill>
                <a:latin typeface="Century Gothic" pitchFamily="34" charset="0"/>
              </a:rPr>
              <a:t>Based</a:t>
            </a:r>
            <a:r>
              <a:rPr lang="it-IT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Approach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944800" y="1566872"/>
            <a:ext cx="4091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dirty="0" err="1" smtClean="0">
                <a:solidFill>
                  <a:schemeClr val="bg1"/>
                </a:solidFill>
                <a:latin typeface="Century Gothic" pitchFamily="34" charset="0"/>
              </a:rPr>
              <a:t>Specificity</a:t>
            </a:r>
            <a:r>
              <a:rPr lang="it-IT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- </a:t>
            </a:r>
            <a:r>
              <a:rPr lang="it-IT" dirty="0" err="1" smtClean="0">
                <a:solidFill>
                  <a:schemeClr val="bg1"/>
                </a:solidFill>
                <a:latin typeface="Century Gothic" pitchFamily="34" charset="0"/>
              </a:rPr>
              <a:t>Unicity</a:t>
            </a:r>
            <a:r>
              <a:rPr lang="it-IT" dirty="0" smtClean="0">
                <a:solidFill>
                  <a:schemeClr val="bg1"/>
                </a:solidFill>
                <a:latin typeface="Century Gothic" pitchFamily="34" charset="0"/>
              </a:rPr>
              <a:t> of Components</a:t>
            </a:r>
            <a:r>
              <a:rPr lang="it-IT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it-IT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435873" y="5561795"/>
            <a:ext cx="5111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Importance of Hermeneutical Process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Interaction between Study and Technical Proposal</a:t>
            </a:r>
          </a:p>
        </p:txBody>
      </p:sp>
      <p:sp>
        <p:nvSpPr>
          <p:cNvPr id="33" name="TextBox 22"/>
          <p:cNvSpPr txBox="1"/>
          <p:nvPr/>
        </p:nvSpPr>
        <p:spPr>
          <a:xfrm>
            <a:off x="7200840" y="2468152"/>
            <a:ext cx="481854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it-IT" dirty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Century Gothic" pitchFamily="34" charset="0"/>
              </a:rPr>
              <a:t>imited </a:t>
            </a:r>
            <a:r>
              <a:rPr lang="it-IT" dirty="0" err="1" smtClean="0">
                <a:solidFill>
                  <a:schemeClr val="bg1"/>
                </a:solidFill>
                <a:latin typeface="Century Gothic" pitchFamily="34" charset="0"/>
              </a:rPr>
              <a:t>level</a:t>
            </a:r>
            <a:r>
              <a:rPr lang="it-IT" dirty="0" smtClean="0">
                <a:solidFill>
                  <a:schemeClr val="bg1"/>
                </a:solidFill>
                <a:latin typeface="Century Gothic" pitchFamily="34" charset="0"/>
              </a:rPr>
              <a:t> of </a:t>
            </a:r>
            <a:r>
              <a:rPr lang="it-IT" dirty="0" err="1" smtClean="0">
                <a:solidFill>
                  <a:schemeClr val="bg1"/>
                </a:solidFill>
                <a:latin typeface="Century Gothic" pitchFamily="34" charset="0"/>
              </a:rPr>
              <a:t>semantic</a:t>
            </a:r>
            <a:r>
              <a:rPr lang="it-IT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Century Gothic" pitchFamily="34" charset="0"/>
              </a:rPr>
              <a:t>description</a:t>
            </a:r>
            <a:endParaRPr lang="it-IT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1234734" y="2450056"/>
            <a:ext cx="3488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 err="1" smtClean="0">
                <a:solidFill>
                  <a:schemeClr val="bg1"/>
                </a:solidFill>
                <a:latin typeface="Century Gothic" pitchFamily="34" charset="0"/>
              </a:rPr>
              <a:t>Complexity</a:t>
            </a:r>
            <a:r>
              <a:rPr lang="it-IT" dirty="0" smtClean="0">
                <a:solidFill>
                  <a:schemeClr val="bg1"/>
                </a:solidFill>
                <a:latin typeface="Century Gothic" pitchFamily="34" charset="0"/>
              </a:rPr>
              <a:t> and </a:t>
            </a:r>
            <a:r>
              <a:rPr lang="it-IT" dirty="0" err="1" smtClean="0">
                <a:solidFill>
                  <a:schemeClr val="bg1"/>
                </a:solidFill>
                <a:latin typeface="Century Gothic" pitchFamily="34" charset="0"/>
              </a:rPr>
              <a:t>Stratification</a:t>
            </a:r>
            <a:r>
              <a:rPr lang="it-IT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5" name="Picture 4" descr="C:\Users\Stefano\Desktop\presentazione istea\gg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68" y="1491749"/>
            <a:ext cx="791036" cy="74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Stefano\Desktop\presentazione istea\14974438-growing-gears-gear-icon-gears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80" y="5648656"/>
            <a:ext cx="738988" cy="68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utente\Desktop\pc.pn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731955" y="2350057"/>
            <a:ext cx="605521" cy="605521"/>
          </a:xfrm>
          <a:prstGeom prst="rect">
            <a:avLst/>
          </a:prstGeom>
          <a:noFill/>
        </p:spPr>
      </p:pic>
      <p:pic>
        <p:nvPicPr>
          <p:cNvPr id="38" name="Picture 3" descr="C:\Users\Stefano\Desktop\univ\libro acer\workflow\A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1" t="44246" r="61314" b="52715"/>
          <a:stretch/>
        </p:blipFill>
        <p:spPr bwMode="auto">
          <a:xfrm>
            <a:off x="5679975" y="4445495"/>
            <a:ext cx="920797" cy="71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23"/>
          <p:cNvSpPr txBox="1"/>
          <p:nvPr/>
        </p:nvSpPr>
        <p:spPr>
          <a:xfrm>
            <a:off x="8215674" y="4379677"/>
            <a:ext cx="258738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nteroperability</a:t>
            </a:r>
            <a:r>
              <a:rPr lang="en-US" dirty="0" smtClean="0">
                <a:latin typeface="Century Gothic" pitchFamily="34" charset="0"/>
              </a:rPr>
              <a:t> 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166295" y="4386002"/>
            <a:ext cx="5482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Collaboration </a:t>
            </a:r>
            <a:r>
              <a:rPr lang="it-IT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 sharing of Design Solutions-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Participation of many different Specialists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(Architects, Engineers, Archaeologists, Biologists, Chemists, Physicians..) 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160456" y="3246715"/>
            <a:ext cx="5410257" cy="830997"/>
          </a:xfrm>
          <a:prstGeom prst="rect">
            <a:avLst/>
          </a:prstGeom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entury Gothic" pitchFamily="34" charset="0"/>
              </a:rPr>
              <a:t>CONSERVATION DESIGN </a:t>
            </a:r>
          </a:p>
          <a:p>
            <a:pPr algn="ctr"/>
            <a:r>
              <a:rPr lang="en-GB" sz="2400" dirty="0" smtClean="0">
                <a:solidFill>
                  <a:srgbClr val="FFC000"/>
                </a:solidFill>
                <a:latin typeface="Century Gothic" pitchFamily="34" charset="0"/>
              </a:rPr>
              <a:t>Requirements</a:t>
            </a:r>
            <a:endParaRPr lang="en-GB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2" name="TextBox 12"/>
          <p:cNvSpPr txBox="1"/>
          <p:nvPr/>
        </p:nvSpPr>
        <p:spPr>
          <a:xfrm>
            <a:off x="6503139" y="3246715"/>
            <a:ext cx="5539650" cy="83099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entury Gothic" pitchFamily="34" charset="0"/>
              </a:rPr>
              <a:t>BUILDING INFORMATION MODELING  </a:t>
            </a:r>
            <a:endParaRPr lang="it-IT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Century Gothic" pitchFamily="34" charset="0"/>
              </a:rPr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19366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4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Donatella Fiorani, Marta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9056205" y="-1"/>
            <a:ext cx="31357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ad hoc  </a:t>
            </a:r>
            <a:r>
              <a:rPr lang="en-GB" sz="1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Representation Framework </a:t>
            </a:r>
            <a:endParaRPr lang="it-IT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93598" y="581090"/>
            <a:ext cx="473169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CONSERVATION PROCESS MODEL (CPM)</a:t>
            </a:r>
            <a:endParaRPr lang="it-IT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939587" y="1054959"/>
            <a:ext cx="81946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GB" dirty="0" smtClean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Conceptual representation that ensures </a:t>
            </a: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Compliance to the disciplinary categories gathered by architecture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Semantic enrichment of representation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Flexibility (referring lexicons may be updated in progress)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Methodological advantages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 the deeper comprehension of conservation domain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Methodological advantages in the better control of design process and structural relation between design and managing activities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053708" y="4745405"/>
            <a:ext cx="80805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a. Capturing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and representing the semantic contents of architectural heritage and conservation process </a:t>
            </a:r>
          </a:p>
          <a:p>
            <a:pPr algn="just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b.  Working up a model that may achieve integration, mediation and interchange of information in the midst of architectural heritage conservation</a:t>
            </a:r>
            <a:endParaRPr lang="it-IT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939587" y="489584"/>
            <a:ext cx="8305029" cy="3139807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939586" y="3812671"/>
            <a:ext cx="8305029" cy="2792776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037666" y="3917365"/>
            <a:ext cx="473169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CONSERVATION PROCESS MODEL (CPM)</a:t>
            </a:r>
            <a:endParaRPr lang="it-IT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053708" y="4376073"/>
            <a:ext cx="560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Conceptual representation that </a:t>
            </a:r>
            <a:r>
              <a:rPr lang="en-GB" dirty="0" smtClean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pursues as aims: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16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Donatella Fiorani, Marta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sellaDiTesto 25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9805142" y="-1675"/>
            <a:ext cx="22974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CPM and existing ontologies</a:t>
            </a:r>
            <a:endParaRPr lang="it-IT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68930" y="322547"/>
            <a:ext cx="2338753" cy="338554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ARCHITECTURE</a:t>
            </a:r>
            <a:endParaRPr lang="it-IT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630358" y="344532"/>
            <a:ext cx="859625" cy="30777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SPACES</a:t>
            </a:r>
            <a:endParaRPr lang="it-IT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17135" r="8568" b="13041"/>
          <a:stretch/>
        </p:blipFill>
        <p:spPr>
          <a:xfrm rot="16200000">
            <a:off x="371090" y="2838489"/>
            <a:ext cx="3774539" cy="4180700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7386630" y="336578"/>
            <a:ext cx="998245" cy="30777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BUILDING</a:t>
            </a:r>
            <a:endParaRPr lang="it-IT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71871" y="2827002"/>
            <a:ext cx="139211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latin typeface="Century Gothic" panose="020B0502020202020204" pitchFamily="34" charset="0"/>
              </a:rPr>
              <a:t>Spatial</a:t>
            </a:r>
            <a:r>
              <a:rPr lang="it-IT" sz="1200" b="1" dirty="0">
                <a:latin typeface="Century Gothic" panose="020B0502020202020204" pitchFamily="34" charset="0"/>
              </a:rPr>
              <a:t> </a:t>
            </a:r>
            <a:r>
              <a:rPr lang="it-IT" sz="1200" b="1" dirty="0" err="1">
                <a:latin typeface="Century Gothic" panose="020B0502020202020204" pitchFamily="34" charset="0"/>
              </a:rPr>
              <a:t>units</a:t>
            </a:r>
            <a:endParaRPr lang="it-IT" sz="1200" b="1" dirty="0">
              <a:latin typeface="Century Gothic" panose="020B0502020202020204" pitchFamily="34" charset="0"/>
            </a:endParaRPr>
          </a:p>
          <a:p>
            <a:r>
              <a:rPr lang="it-IT" sz="1000" dirty="0">
                <a:latin typeface="Century Gothic" panose="020B0502020202020204" pitchFamily="34" charset="0"/>
              </a:rPr>
              <a:t>O: </a:t>
            </a:r>
            <a:r>
              <a:rPr lang="it-IT" sz="1000" dirty="0" err="1" smtClean="0">
                <a:latin typeface="Century Gothic" panose="020B0502020202020204" pitchFamily="34" charset="0"/>
              </a:rPr>
              <a:t>Oratory</a:t>
            </a:r>
            <a:endParaRPr lang="it-IT" sz="1000" dirty="0" smtClean="0">
              <a:latin typeface="Century Gothic" panose="020B0502020202020204" pitchFamily="34" charset="0"/>
            </a:endParaRPr>
          </a:p>
          <a:p>
            <a:r>
              <a:rPr lang="it-IT" sz="1000" dirty="0" smtClean="0">
                <a:latin typeface="Century Gothic" panose="020B0502020202020204" pitchFamily="34" charset="0"/>
              </a:rPr>
              <a:t>I:    </a:t>
            </a:r>
            <a:r>
              <a:rPr lang="it-IT" sz="1000" dirty="0" err="1" smtClean="0">
                <a:latin typeface="Century Gothic" panose="020B0502020202020204" pitchFamily="34" charset="0"/>
              </a:rPr>
              <a:t>Entrance</a:t>
            </a:r>
            <a:endParaRPr lang="it-IT" sz="1000" dirty="0" smtClean="0">
              <a:latin typeface="Century Gothic" panose="020B0502020202020204" pitchFamily="34" charset="0"/>
            </a:endParaRPr>
          </a:p>
          <a:p>
            <a:r>
              <a:rPr lang="it-IT" sz="1000" dirty="0" smtClean="0">
                <a:latin typeface="Century Gothic" panose="020B0502020202020204" pitchFamily="34" charset="0"/>
              </a:rPr>
              <a:t>an: </a:t>
            </a:r>
            <a:r>
              <a:rPr lang="it-IT" sz="1000" dirty="0" err="1" smtClean="0">
                <a:latin typeface="Century Gothic" panose="020B0502020202020204" pitchFamily="34" charset="0"/>
              </a:rPr>
              <a:t>Northern</a:t>
            </a:r>
            <a:r>
              <a:rPr lang="it-IT" sz="1000" dirty="0" smtClean="0">
                <a:latin typeface="Century Gothic" panose="020B0502020202020204" pitchFamily="34" charset="0"/>
              </a:rPr>
              <a:t> Room</a:t>
            </a:r>
          </a:p>
          <a:p>
            <a:endParaRPr lang="it-IT" sz="1000" dirty="0">
              <a:latin typeface="Century Gothic" panose="020B0502020202020204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1563986" y="2827002"/>
            <a:ext cx="1102464" cy="333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406083" y="3690247"/>
            <a:ext cx="1102464" cy="333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4961279" y="2889912"/>
            <a:ext cx="2338753" cy="338554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ARTIFACT</a:t>
            </a:r>
            <a:endParaRPr lang="it-IT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692791" y="3471673"/>
            <a:ext cx="1011648" cy="52322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SPATIAL ENTITIES</a:t>
            </a:r>
            <a:endParaRPr lang="it-IT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832379" y="3471673"/>
            <a:ext cx="1722216" cy="52322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CONSTRUCTION ENTITIES</a:t>
            </a:r>
            <a:endParaRPr lang="it-IT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148414" y="1038454"/>
            <a:ext cx="1960684" cy="1301262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44" y="715266"/>
            <a:ext cx="1345633" cy="1954477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8762" y="703934"/>
            <a:ext cx="3042441" cy="1944597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1488" y="694230"/>
            <a:ext cx="3049157" cy="1931635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3999" y="694230"/>
            <a:ext cx="2870255" cy="1931635"/>
          </a:xfrm>
          <a:prstGeom prst="rect">
            <a:avLst/>
          </a:prstGeom>
        </p:spPr>
      </p:pic>
      <p:cxnSp>
        <p:nvCxnSpPr>
          <p:cNvPr id="41" name="Connettore 2 40"/>
          <p:cNvCxnSpPr>
            <a:stCxn id="20" idx="1"/>
            <a:endCxn id="21" idx="3"/>
          </p:cNvCxnSpPr>
          <p:nvPr/>
        </p:nvCxnSpPr>
        <p:spPr>
          <a:xfrm flipH="1">
            <a:off x="4489983" y="491824"/>
            <a:ext cx="278947" cy="6597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7121889" y="497812"/>
            <a:ext cx="264741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5388176" y="3273278"/>
            <a:ext cx="2700" cy="170138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V="1">
            <a:off x="0" y="2711602"/>
            <a:ext cx="12186139" cy="52329"/>
          </a:xfrm>
          <a:prstGeom prst="line">
            <a:avLst/>
          </a:prstGeom>
          <a:ln w="5715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2534604" y="2827002"/>
            <a:ext cx="18141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Century Gothic" panose="020B0502020202020204" pitchFamily="34" charset="0"/>
              </a:rPr>
              <a:t>Spatial components</a:t>
            </a:r>
          </a:p>
          <a:p>
            <a:r>
              <a:rPr lang="en-GB" sz="1000" dirty="0" err="1" smtClean="0">
                <a:latin typeface="Century Gothic" panose="020B0502020202020204" pitchFamily="34" charset="0"/>
              </a:rPr>
              <a:t>ab</a:t>
            </a:r>
            <a:r>
              <a:rPr lang="en-GB" sz="1000" dirty="0" smtClean="0">
                <a:latin typeface="Century Gothic" panose="020B0502020202020204" pitchFamily="34" charset="0"/>
              </a:rPr>
              <a:t>: Apse</a:t>
            </a:r>
          </a:p>
          <a:p>
            <a:r>
              <a:rPr lang="en-GB" sz="1000" dirty="0" smtClean="0">
                <a:latin typeface="Century Gothic" panose="020B0502020202020204" pitchFamily="34" charset="0"/>
              </a:rPr>
              <a:t>a:   hall</a:t>
            </a:r>
          </a:p>
          <a:p>
            <a:r>
              <a:rPr lang="en-GB" sz="1000" dirty="0" err="1" smtClean="0">
                <a:latin typeface="Century Gothic" panose="020B0502020202020204" pitchFamily="34" charset="0"/>
              </a:rPr>
              <a:t>cf</a:t>
            </a:r>
            <a:r>
              <a:rPr lang="en-GB" sz="1000" dirty="0" smtClean="0">
                <a:latin typeface="Century Gothic" panose="020B0502020202020204" pitchFamily="34" charset="0"/>
              </a:rPr>
              <a:t>:  funerary corridor</a:t>
            </a:r>
          </a:p>
          <a:p>
            <a:r>
              <a:rPr lang="en-GB" sz="1000" dirty="0" err="1" smtClean="0">
                <a:latin typeface="Century Gothic" panose="020B0502020202020204" pitchFamily="34" charset="0"/>
              </a:rPr>
              <a:t>ti</a:t>
            </a:r>
            <a:r>
              <a:rPr lang="en-GB" sz="1000" dirty="0" smtClean="0">
                <a:latin typeface="Century Gothic" panose="020B0502020202020204" pitchFamily="34" charset="0"/>
              </a:rPr>
              <a:t>:   isolated tomb</a:t>
            </a:r>
          </a:p>
          <a:p>
            <a:r>
              <a:rPr lang="en-GB" sz="1000" dirty="0" smtClean="0">
                <a:latin typeface="Century Gothic" panose="020B0502020202020204" pitchFamily="34" charset="0"/>
              </a:rPr>
              <a:t>al: graves aggregate</a:t>
            </a:r>
          </a:p>
          <a:p>
            <a:r>
              <a:rPr lang="en-GB" sz="1000" dirty="0" smtClean="0">
                <a:latin typeface="Century Gothic" panose="020B0502020202020204" pitchFamily="34" charset="0"/>
              </a:rPr>
              <a:t>N:  niche</a:t>
            </a:r>
            <a:endParaRPr lang="en-GB" sz="1000" dirty="0">
              <a:latin typeface="Century Gothic" panose="020B0502020202020204" pitchFamily="34" charset="0"/>
            </a:endParaRPr>
          </a:p>
        </p:txBody>
      </p:sp>
      <p:pic>
        <p:nvPicPr>
          <p:cNvPr id="46" name="Picture 1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8"/>
          <a:stretch/>
        </p:blipFill>
        <p:spPr>
          <a:xfrm>
            <a:off x="8126083" y="2822282"/>
            <a:ext cx="3856008" cy="3863190"/>
          </a:xfrm>
          <a:prstGeom prst="rect">
            <a:avLst/>
          </a:prstGeom>
        </p:spPr>
      </p:pic>
      <p:sp>
        <p:nvSpPr>
          <p:cNvPr id="47" name="CasellaDiTesto 46"/>
          <p:cNvSpPr txBox="1"/>
          <p:nvPr/>
        </p:nvSpPr>
        <p:spPr>
          <a:xfrm>
            <a:off x="8196140" y="2912145"/>
            <a:ext cx="18001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Century Gothic" panose="020B0502020202020204" pitchFamily="34" charset="0"/>
              </a:rPr>
              <a:t>Construction </a:t>
            </a:r>
            <a:r>
              <a:rPr lang="it-IT" sz="1200" b="1" dirty="0" err="1" smtClean="0">
                <a:latin typeface="Century Gothic" panose="020B0502020202020204" pitchFamily="34" charset="0"/>
              </a:rPr>
              <a:t>units</a:t>
            </a:r>
            <a:endParaRPr lang="it-IT" sz="1200" b="1" dirty="0">
              <a:latin typeface="Century Gothic" panose="020B0502020202020204" pitchFamily="34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9882131" y="2883430"/>
            <a:ext cx="20999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Century Gothic" panose="020B0502020202020204" pitchFamily="34" charset="0"/>
              </a:rPr>
              <a:t>Construction </a:t>
            </a:r>
            <a:r>
              <a:rPr lang="it-IT" sz="1200" b="1" dirty="0" err="1" smtClean="0">
                <a:latin typeface="Century Gothic" panose="020B0502020202020204" pitchFamily="34" charset="0"/>
              </a:rPr>
              <a:t>components</a:t>
            </a:r>
            <a:endParaRPr lang="it-IT" sz="1200" b="1" dirty="0">
              <a:latin typeface="Century Gothic" panose="020B0502020202020204" pitchFamily="34" charset="0"/>
            </a:endParaRPr>
          </a:p>
        </p:txBody>
      </p:sp>
      <p:cxnSp>
        <p:nvCxnSpPr>
          <p:cNvPr id="49" name="Connettore 2 48"/>
          <p:cNvCxnSpPr/>
          <p:nvPr/>
        </p:nvCxnSpPr>
        <p:spPr>
          <a:xfrm>
            <a:off x="6949294" y="3273278"/>
            <a:ext cx="1" cy="190157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4665069" y="4261434"/>
            <a:ext cx="3260357" cy="98488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Cidoc</a:t>
            </a:r>
            <a:r>
              <a:rPr lang="en-GB" dirty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CRm</a:t>
            </a:r>
            <a:endParaRPr lang="en-GB" dirty="0" smtClean="0">
              <a:solidFill>
                <a:srgbClr val="FFC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1600" dirty="0" smtClean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ICOM</a:t>
            </a:r>
          </a:p>
          <a:p>
            <a:pPr algn="ctr"/>
            <a:r>
              <a:rPr lang="en-GB" sz="1200" dirty="0" smtClean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(International Council of Museums)</a:t>
            </a:r>
          </a:p>
          <a:p>
            <a:pPr algn="ctr"/>
            <a:r>
              <a:rPr lang="it-IT" sz="1200" b="1" dirty="0">
                <a:solidFill>
                  <a:srgbClr val="FFC000"/>
                </a:solidFill>
                <a:latin typeface="Century Gothic" panose="020B0502020202020204" pitchFamily="34" charset="0"/>
                <a:hlinkClick r:id="rId10"/>
              </a:rPr>
              <a:t>ISO </a:t>
            </a:r>
            <a:r>
              <a:rPr lang="it-IT" sz="1200" b="1" dirty="0" smtClean="0">
                <a:solidFill>
                  <a:srgbClr val="FFC000"/>
                </a:solidFill>
                <a:latin typeface="Century Gothic" panose="020B0502020202020204" pitchFamily="34" charset="0"/>
                <a:hlinkClick r:id="rId10"/>
              </a:rPr>
              <a:t>21127:2006</a:t>
            </a:r>
            <a:r>
              <a:rPr lang="en-GB" sz="1200" dirty="0" smtClean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it-IT" sz="12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5770511" y="5429995"/>
            <a:ext cx="100540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FRBRoo</a:t>
            </a:r>
            <a:endParaRPr lang="it-IT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4665069" y="6027305"/>
            <a:ext cx="3135795" cy="553998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AR </a:t>
            </a:r>
          </a:p>
          <a:p>
            <a:r>
              <a:rPr lang="en-GB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A. </a:t>
            </a:r>
            <a:r>
              <a:rPr lang="en-GB" sz="1200" dirty="0">
                <a:solidFill>
                  <a:srgbClr val="FFC000"/>
                </a:solidFill>
                <a:latin typeface="Century Gothic" panose="020B0502020202020204" pitchFamily="34" charset="0"/>
              </a:rPr>
              <a:t>Guillem, </a:t>
            </a:r>
            <a:r>
              <a:rPr lang="en-GB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G. </a:t>
            </a:r>
            <a:r>
              <a:rPr lang="en-GB" sz="1200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Bruseker</a:t>
            </a:r>
            <a:r>
              <a:rPr lang="en-GB" sz="1200" dirty="0">
                <a:solidFill>
                  <a:srgbClr val="FFC000"/>
                </a:solidFill>
                <a:latin typeface="Century Gothic" panose="020B0502020202020204" pitchFamily="34" charset="0"/>
              </a:rPr>
              <a:t>, </a:t>
            </a:r>
            <a:r>
              <a:rPr lang="en-GB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P. </a:t>
            </a:r>
            <a:r>
              <a:rPr lang="en-GB" sz="1200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Ronzino</a:t>
            </a:r>
            <a:r>
              <a:rPr lang="en-GB" sz="1200" dirty="0">
                <a:solidFill>
                  <a:srgbClr val="FFC000"/>
                </a:solidFill>
                <a:latin typeface="Century Gothic" panose="020B0502020202020204" pitchFamily="34" charset="0"/>
              </a:rPr>
              <a:t>, </a:t>
            </a:r>
            <a:r>
              <a:rPr lang="en-GB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2016</a:t>
            </a:r>
            <a:endParaRPr lang="it-IT" sz="12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9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Donatella Fiorani, Marta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						                                                 INTEROPERABILITY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2" t="33290" r="34529" b="57834"/>
          <a:stretch/>
        </p:blipFill>
        <p:spPr bwMode="auto">
          <a:xfrm>
            <a:off x="3453545" y="1531276"/>
            <a:ext cx="1872208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6" t="40898" r="34529" b="50271"/>
          <a:stretch/>
        </p:blipFill>
        <p:spPr bwMode="auto">
          <a:xfrm>
            <a:off x="3459571" y="2792079"/>
            <a:ext cx="1872208" cy="698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03" y="1081806"/>
            <a:ext cx="5977707" cy="4341177"/>
          </a:xfrm>
          <a:prstGeom prst="rect">
            <a:avLst/>
          </a:prstGeom>
        </p:spPr>
      </p:pic>
      <p:pic>
        <p:nvPicPr>
          <p:cNvPr id="12" name="Picture 2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1" t="52787" r="34753" b="39446"/>
          <a:stretch/>
        </p:blipFill>
        <p:spPr bwMode="auto">
          <a:xfrm>
            <a:off x="3438962" y="4001998"/>
            <a:ext cx="1901375" cy="603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Arrow Connector 25"/>
          <p:cNvCxnSpPr>
            <a:stCxn id="9" idx="2"/>
            <a:endCxn id="10" idx="0"/>
          </p:cNvCxnSpPr>
          <p:nvPr/>
        </p:nvCxnSpPr>
        <p:spPr>
          <a:xfrm>
            <a:off x="4389649" y="2251357"/>
            <a:ext cx="6026" cy="540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9"/>
          <p:cNvCxnSpPr>
            <a:stCxn id="10" idx="2"/>
            <a:endCxn id="12" idx="0"/>
          </p:cNvCxnSpPr>
          <p:nvPr/>
        </p:nvCxnSpPr>
        <p:spPr>
          <a:xfrm flipH="1">
            <a:off x="4389649" y="3490838"/>
            <a:ext cx="6026" cy="511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052"/>
          <p:cNvCxnSpPr>
            <a:stCxn id="12" idx="2"/>
          </p:cNvCxnSpPr>
          <p:nvPr/>
        </p:nvCxnSpPr>
        <p:spPr>
          <a:xfrm>
            <a:off x="4389650" y="4605996"/>
            <a:ext cx="3013" cy="522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00256" y="6463053"/>
            <a:ext cx="2133600" cy="365125"/>
          </a:xfrm>
        </p:spPr>
        <p:txBody>
          <a:bodyPr/>
          <a:lstStyle/>
          <a:p>
            <a:fld id="{177D40AE-96B6-46A3-B368-E95868A18CCE}" type="slidenum">
              <a:rPr lang="it-IT" smtClean="0">
                <a:solidFill>
                  <a:schemeClr val="bg1"/>
                </a:solidFill>
              </a:rPr>
              <a:t>7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459571" y="1238460"/>
            <a:ext cx="2525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Revit</a:t>
            </a:r>
          </a:p>
        </p:txBody>
      </p:sp>
      <p:sp>
        <p:nvSpPr>
          <p:cNvPr id="19" name="TextBox 26"/>
          <p:cNvSpPr txBox="1"/>
          <p:nvPr/>
        </p:nvSpPr>
        <p:spPr>
          <a:xfrm>
            <a:off x="3440994" y="2471853"/>
            <a:ext cx="2525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Protégé</a:t>
            </a:r>
          </a:p>
        </p:txBody>
      </p:sp>
      <p:sp>
        <p:nvSpPr>
          <p:cNvPr id="21" name="TextBox 28"/>
          <p:cNvSpPr txBox="1"/>
          <p:nvPr/>
        </p:nvSpPr>
        <p:spPr>
          <a:xfrm>
            <a:off x="3349242" y="3703833"/>
            <a:ext cx="2525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Access</a:t>
            </a:r>
          </a:p>
        </p:txBody>
      </p:sp>
      <p:sp>
        <p:nvSpPr>
          <p:cNvPr id="22" name="TextBox 30"/>
          <p:cNvSpPr txBox="1"/>
          <p:nvPr/>
        </p:nvSpPr>
        <p:spPr>
          <a:xfrm>
            <a:off x="4717394" y="3719299"/>
            <a:ext cx="2525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Access</a:t>
            </a:r>
          </a:p>
        </p:txBody>
      </p:sp>
      <p:sp>
        <p:nvSpPr>
          <p:cNvPr id="23" name="TextBox 31"/>
          <p:cNvSpPr txBox="1"/>
          <p:nvPr/>
        </p:nvSpPr>
        <p:spPr>
          <a:xfrm>
            <a:off x="3438962" y="4896304"/>
            <a:ext cx="2525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Revit</a:t>
            </a:r>
          </a:p>
        </p:txBody>
      </p:sp>
      <p:sp>
        <p:nvSpPr>
          <p:cNvPr id="24" name="TextBox 32"/>
          <p:cNvSpPr txBox="1"/>
          <p:nvPr/>
        </p:nvSpPr>
        <p:spPr>
          <a:xfrm>
            <a:off x="4701898" y="4870151"/>
            <a:ext cx="2525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Protégé</a:t>
            </a:r>
          </a:p>
        </p:txBody>
      </p:sp>
      <p:pic>
        <p:nvPicPr>
          <p:cNvPr id="25" name="Picture 2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7" t="64200" r="34753" b="28032"/>
          <a:stretch/>
        </p:blipFill>
        <p:spPr bwMode="auto">
          <a:xfrm>
            <a:off x="3448034" y="5201470"/>
            <a:ext cx="1878233" cy="591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10"/>
          <p:cNvSpPr/>
          <p:nvPr/>
        </p:nvSpPr>
        <p:spPr>
          <a:xfrm>
            <a:off x="5875821" y="5497258"/>
            <a:ext cx="5651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prototype works on synchronisation between instances of artefacts formalised  within the ontology and the objects modelled in BIM. Software compares and updates databases gathered by the two programs .</a:t>
            </a:r>
            <a:endParaRPr lang="en-GB" dirty="0"/>
          </a:p>
        </p:txBody>
      </p:sp>
      <p:sp>
        <p:nvSpPr>
          <p:cNvPr id="28" name="TextBox 23"/>
          <p:cNvSpPr txBox="1"/>
          <p:nvPr/>
        </p:nvSpPr>
        <p:spPr>
          <a:xfrm>
            <a:off x="4703931" y="1238460"/>
            <a:ext cx="2525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Access</a:t>
            </a:r>
            <a:endParaRPr lang="it-IT" sz="1600" dirty="0"/>
          </a:p>
        </p:txBody>
      </p:sp>
      <p:sp>
        <p:nvSpPr>
          <p:cNvPr id="29" name="TextBox 27"/>
          <p:cNvSpPr txBox="1"/>
          <p:nvPr/>
        </p:nvSpPr>
        <p:spPr>
          <a:xfrm>
            <a:off x="4738654" y="2471853"/>
            <a:ext cx="2525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Access</a:t>
            </a:r>
            <a:endParaRPr lang="it-IT" sz="16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3179656" y="5794065"/>
            <a:ext cx="2695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File ‘mapping’ allows comparison instances of Revit model and ontology</a:t>
            </a:r>
            <a:endParaRPr lang="en-GB" dirty="0"/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8" r="16923" b="-1298"/>
          <a:stretch/>
        </p:blipFill>
        <p:spPr>
          <a:xfrm>
            <a:off x="0" y="1081805"/>
            <a:ext cx="3050086" cy="171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54606" y="1172806"/>
            <a:ext cx="2183329" cy="317459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63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Architectural building 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10620" y="2432651"/>
            <a:ext cx="1407944" cy="52322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63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Historical architectural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52080" y="2435516"/>
            <a:ext cx="1440731" cy="52322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63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Material</a:t>
            </a:r>
          </a:p>
          <a:p>
            <a:pPr algn="ctr"/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07698" y="4231144"/>
            <a:ext cx="1553242" cy="54258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63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Transformation phases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84324" y="5327212"/>
            <a:ext cx="1438261" cy="52322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en-GB" sz="1400" dirty="0" smtClean="0">
                <a:latin typeface="Century Gothic" panose="020B0502020202020204" pitchFamily="34" charset="0"/>
              </a:rPr>
              <a:t>New integration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254187" y="5318503"/>
            <a:ext cx="1400383" cy="54258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en-GB" sz="1400" dirty="0" smtClean="0">
                <a:latin typeface="Century Gothic" panose="020B0502020202020204" pitchFamily="34" charset="0"/>
              </a:rPr>
              <a:t>Conservation intervention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267311" y="5897327"/>
            <a:ext cx="1387259" cy="54258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en-GB" sz="1400" dirty="0" smtClean="0">
                <a:latin typeface="Century Gothic" panose="020B0502020202020204" pitchFamily="34" charset="0"/>
              </a:rPr>
              <a:t>Planned conservation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84324" y="5906036"/>
            <a:ext cx="1438262" cy="52322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en-GB" sz="1400" dirty="0" smtClean="0">
                <a:latin typeface="Century Gothic" panose="020B0502020202020204" pitchFamily="34" charset="0"/>
              </a:rPr>
              <a:t>Management</a:t>
            </a:r>
          </a:p>
          <a:p>
            <a:pPr algn="ctr"/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4838775" y="2279311"/>
            <a:ext cx="1899828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200" b="1"/>
            </a:lvl1pPr>
          </a:lstStyle>
          <a:p>
            <a:pPr algn="ctr"/>
            <a:r>
              <a:rPr lang="it-IT" sz="16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2. </a:t>
            </a:r>
            <a:r>
              <a:rPr lang="it-IT" sz="1600" b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Investigation</a:t>
            </a:r>
            <a:r>
              <a:rPr lang="it-IT" sz="16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1600" b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process</a:t>
            </a:r>
            <a:r>
              <a:rPr lang="it-IT" sz="16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for </a:t>
            </a:r>
            <a:r>
              <a:rPr lang="it-IT" sz="1600" b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historical</a:t>
            </a:r>
            <a:r>
              <a:rPr lang="it-IT" sz="16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1600" b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buildings</a:t>
            </a:r>
            <a:endParaRPr lang="it-IT" sz="1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809570" y="3027947"/>
            <a:ext cx="1408994" cy="54258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63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State of conservation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2252080" y="3027947"/>
            <a:ext cx="1440731" cy="54258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63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Environment context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8604255" y="3889710"/>
            <a:ext cx="3142535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4. </a:t>
            </a:r>
            <a:r>
              <a:rPr lang="it-IT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Lifecycle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1 </a:t>
            </a:r>
            <a:r>
              <a:rPr lang="it-IT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Trasformation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process</a:t>
            </a:r>
            <a:r>
              <a:rPr lang="it-IT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for </a:t>
            </a:r>
            <a:r>
              <a:rPr lang="it-IT" sz="1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historical</a:t>
            </a:r>
            <a:r>
              <a:rPr lang="it-IT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architetcure</a:t>
            </a:r>
            <a:r>
              <a:rPr lang="it-IT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endParaRPr lang="it-IT" sz="1600" dirty="0">
              <a:latin typeface="Century Gothic" panose="020B0502020202020204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7238846" y="5435662"/>
            <a:ext cx="293363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349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5. </a:t>
            </a:r>
            <a:r>
              <a:rPr lang="it-IT" sz="1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Lifecycle</a:t>
            </a:r>
            <a:r>
              <a:rPr lang="it-IT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2 </a:t>
            </a:r>
            <a:r>
              <a:rPr lang="it-IT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Conservation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and </a:t>
            </a:r>
            <a:r>
              <a:rPr lang="it-IT" sz="1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managing</a:t>
            </a:r>
            <a:endParaRPr lang="it-IT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Rettangolo 93"/>
          <p:cNvSpPr/>
          <p:nvPr/>
        </p:nvSpPr>
        <p:spPr>
          <a:xfrm>
            <a:off x="7569185" y="1155370"/>
            <a:ext cx="1233030" cy="3385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1. </a:t>
            </a:r>
            <a:r>
              <a:rPr lang="it-IT" sz="1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Artefact</a:t>
            </a:r>
            <a:endParaRPr lang="it-IT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623844" y="623851"/>
            <a:ext cx="1286934" cy="27699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Contents</a:t>
            </a:r>
            <a:endParaRPr lang="it-IT" sz="12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462862" y="631704"/>
            <a:ext cx="2884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Domains</a:t>
            </a:r>
            <a:r>
              <a:rPr lang="it-IT" sz="1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modelled</a:t>
            </a:r>
            <a:r>
              <a:rPr lang="it-IT" sz="1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within</a:t>
            </a:r>
            <a:r>
              <a:rPr lang="it-IT" sz="1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ontology</a:t>
            </a:r>
            <a:endParaRPr lang="it-IT" sz="12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0" name="Connettore 2 29"/>
          <p:cNvCxnSpPr/>
          <p:nvPr/>
        </p:nvCxnSpPr>
        <p:spPr>
          <a:xfrm>
            <a:off x="2246435" y="1585722"/>
            <a:ext cx="11289" cy="512924"/>
          </a:xfrm>
          <a:prstGeom prst="straightConnector1">
            <a:avLst/>
          </a:prstGeom>
          <a:ln w="69850">
            <a:solidFill>
              <a:schemeClr val="bg1">
                <a:lumMod val="9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>
            <a:off x="1994202" y="5223582"/>
            <a:ext cx="1" cy="558191"/>
          </a:xfrm>
          <a:prstGeom prst="straightConnector1">
            <a:avLst/>
          </a:prstGeom>
          <a:ln w="69850">
            <a:noFill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>
            <a:off x="2197901" y="3256121"/>
            <a:ext cx="11289" cy="562413"/>
          </a:xfrm>
          <a:prstGeom prst="straightConnector1">
            <a:avLst/>
          </a:prstGeom>
          <a:ln w="69850">
            <a:noFill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1 87"/>
          <p:cNvCxnSpPr>
            <a:stCxn id="94" idx="2"/>
            <a:endCxn id="58" idx="3"/>
          </p:cNvCxnSpPr>
          <p:nvPr/>
        </p:nvCxnSpPr>
        <p:spPr>
          <a:xfrm flipH="1">
            <a:off x="6738603" y="1493924"/>
            <a:ext cx="1447097" cy="1323996"/>
          </a:xfrm>
          <a:prstGeom prst="line">
            <a:avLst/>
          </a:prstGeom>
          <a:ln w="53975">
            <a:solidFill>
              <a:srgbClr val="00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>
            <a:stCxn id="94" idx="2"/>
            <a:endCxn id="42" idx="0"/>
          </p:cNvCxnSpPr>
          <p:nvPr/>
        </p:nvCxnSpPr>
        <p:spPr>
          <a:xfrm>
            <a:off x="8185700" y="1493924"/>
            <a:ext cx="1989823" cy="2395786"/>
          </a:xfrm>
          <a:prstGeom prst="line">
            <a:avLst/>
          </a:prstGeom>
          <a:ln w="53975">
            <a:solidFill>
              <a:srgbClr val="00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>
            <a:stCxn id="42" idx="2"/>
            <a:endCxn id="44" idx="0"/>
          </p:cNvCxnSpPr>
          <p:nvPr/>
        </p:nvCxnSpPr>
        <p:spPr>
          <a:xfrm flipH="1">
            <a:off x="8705661" y="4720707"/>
            <a:ext cx="1469862" cy="714955"/>
          </a:xfrm>
          <a:prstGeom prst="line">
            <a:avLst/>
          </a:prstGeom>
          <a:ln w="53975">
            <a:solidFill>
              <a:srgbClr val="00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1 92"/>
          <p:cNvCxnSpPr>
            <a:stCxn id="58" idx="3"/>
            <a:endCxn id="3" idx="1"/>
          </p:cNvCxnSpPr>
          <p:nvPr/>
        </p:nvCxnSpPr>
        <p:spPr>
          <a:xfrm flipV="1">
            <a:off x="6738603" y="2465278"/>
            <a:ext cx="3556065" cy="352642"/>
          </a:xfrm>
          <a:prstGeom prst="line">
            <a:avLst/>
          </a:prstGeom>
          <a:ln w="53975">
            <a:solidFill>
              <a:srgbClr val="00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1 97"/>
          <p:cNvCxnSpPr>
            <a:stCxn id="94" idx="2"/>
            <a:endCxn id="44" idx="0"/>
          </p:cNvCxnSpPr>
          <p:nvPr/>
        </p:nvCxnSpPr>
        <p:spPr>
          <a:xfrm>
            <a:off x="8185700" y="1493924"/>
            <a:ext cx="519961" cy="3941738"/>
          </a:xfrm>
          <a:prstGeom prst="line">
            <a:avLst/>
          </a:prstGeom>
          <a:ln w="53975">
            <a:solidFill>
              <a:srgbClr val="00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100"/>
          <p:cNvCxnSpPr>
            <a:stCxn id="44" idx="0"/>
            <a:endCxn id="58" idx="3"/>
          </p:cNvCxnSpPr>
          <p:nvPr/>
        </p:nvCxnSpPr>
        <p:spPr>
          <a:xfrm flipH="1" flipV="1">
            <a:off x="6738603" y="2817920"/>
            <a:ext cx="1967058" cy="2617742"/>
          </a:xfrm>
          <a:prstGeom prst="line">
            <a:avLst/>
          </a:prstGeom>
          <a:ln w="53975">
            <a:solidFill>
              <a:srgbClr val="00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1 144"/>
          <p:cNvCxnSpPr>
            <a:stCxn id="94" idx="2"/>
            <a:endCxn id="3" idx="1"/>
          </p:cNvCxnSpPr>
          <p:nvPr/>
        </p:nvCxnSpPr>
        <p:spPr>
          <a:xfrm>
            <a:off x="8185700" y="1493924"/>
            <a:ext cx="2108968" cy="971354"/>
          </a:xfrm>
          <a:prstGeom prst="line">
            <a:avLst/>
          </a:prstGeom>
          <a:ln w="53975">
            <a:solidFill>
              <a:srgbClr val="00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1 148"/>
          <p:cNvCxnSpPr>
            <a:stCxn id="42" idx="0"/>
            <a:endCxn id="58" idx="3"/>
          </p:cNvCxnSpPr>
          <p:nvPr/>
        </p:nvCxnSpPr>
        <p:spPr>
          <a:xfrm flipH="1" flipV="1">
            <a:off x="6738603" y="2817920"/>
            <a:ext cx="3436920" cy="1071790"/>
          </a:xfrm>
          <a:prstGeom prst="line">
            <a:avLst/>
          </a:prstGeom>
          <a:ln w="53975">
            <a:solidFill>
              <a:srgbClr val="00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1 167"/>
          <p:cNvCxnSpPr>
            <a:stCxn id="3" idx="1"/>
            <a:endCxn id="42" idx="0"/>
          </p:cNvCxnSpPr>
          <p:nvPr/>
        </p:nvCxnSpPr>
        <p:spPr>
          <a:xfrm flipH="1">
            <a:off x="10175523" y="2465278"/>
            <a:ext cx="119145" cy="1424432"/>
          </a:xfrm>
          <a:prstGeom prst="line">
            <a:avLst/>
          </a:prstGeom>
          <a:ln w="53975">
            <a:solidFill>
              <a:srgbClr val="00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Donatella Fiorani, Marta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CasellaDiTesto 47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9267802" y="15707"/>
            <a:ext cx="29241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CPM: working on domains definition</a:t>
            </a:r>
            <a:endParaRPr lang="it-IT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0" name="Connettore 1 49"/>
          <p:cNvCxnSpPr/>
          <p:nvPr/>
        </p:nvCxnSpPr>
        <p:spPr>
          <a:xfrm>
            <a:off x="3451492" y="1331535"/>
            <a:ext cx="405009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3762103" y="2879476"/>
            <a:ext cx="957527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 flipV="1">
            <a:off x="3069912" y="4351375"/>
            <a:ext cx="5455779" cy="4379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 flipV="1">
            <a:off x="3754380" y="5831822"/>
            <a:ext cx="3444313" cy="2926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2 125"/>
          <p:cNvCxnSpPr/>
          <p:nvPr/>
        </p:nvCxnSpPr>
        <p:spPr>
          <a:xfrm>
            <a:off x="2266943" y="3692917"/>
            <a:ext cx="11289" cy="512924"/>
          </a:xfrm>
          <a:prstGeom prst="straightConnector1">
            <a:avLst/>
          </a:prstGeom>
          <a:ln w="69850">
            <a:solidFill>
              <a:schemeClr val="bg1">
                <a:lumMod val="9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2 126"/>
          <p:cNvCxnSpPr/>
          <p:nvPr/>
        </p:nvCxnSpPr>
        <p:spPr>
          <a:xfrm>
            <a:off x="2224990" y="4783058"/>
            <a:ext cx="11289" cy="512924"/>
          </a:xfrm>
          <a:prstGeom prst="straightConnector1">
            <a:avLst/>
          </a:prstGeom>
          <a:ln w="69850">
            <a:solidFill>
              <a:schemeClr val="bg1">
                <a:lumMod val="9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10294668" y="2296001"/>
            <a:ext cx="1129461" cy="338554"/>
          </a:xfrm>
          <a:prstGeom prst="rect">
            <a:avLst/>
          </a:prstGeom>
          <a:solidFill>
            <a:schemeClr val="bg2">
              <a:lumMod val="75000"/>
            </a:schemeClr>
          </a:solidFill>
          <a:ln w="44450">
            <a:solidFill>
              <a:srgbClr val="92D050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200" b="1"/>
            </a:lvl1pPr>
          </a:lstStyle>
          <a:p>
            <a:r>
              <a:rPr lang="it-IT" sz="16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3. Actors</a:t>
            </a:r>
            <a:endParaRPr lang="it-IT" sz="1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78991" y="2194102"/>
            <a:ext cx="2930323" cy="14744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606440" y="2142112"/>
            <a:ext cx="123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Century Gothic" panose="020B0502020202020204" pitchFamily="34" charset="0"/>
              </a:rPr>
              <a:t>Knowledge</a:t>
            </a:r>
            <a:endParaRPr lang="it-IT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559752"/>
              </p:ext>
            </p:extLst>
          </p:nvPr>
        </p:nvGraphicFramePr>
        <p:xfrm>
          <a:off x="257661" y="464055"/>
          <a:ext cx="11596245" cy="6212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267">
                  <a:extLst>
                    <a:ext uri="{9D8B030D-6E8A-4147-A177-3AD203B41FA5}">
                      <a16:colId xmlns:a16="http://schemas.microsoft.com/office/drawing/2014/main" xmlns="" val="1354660203"/>
                    </a:ext>
                  </a:extLst>
                </a:gridCol>
                <a:gridCol w="1043012">
                  <a:extLst>
                    <a:ext uri="{9D8B030D-6E8A-4147-A177-3AD203B41FA5}">
                      <a16:colId xmlns:a16="http://schemas.microsoft.com/office/drawing/2014/main" xmlns="" val="2709876759"/>
                    </a:ext>
                  </a:extLst>
                </a:gridCol>
                <a:gridCol w="1074310">
                  <a:extLst>
                    <a:ext uri="{9D8B030D-6E8A-4147-A177-3AD203B41FA5}">
                      <a16:colId xmlns:a16="http://schemas.microsoft.com/office/drawing/2014/main" xmlns="" val="4033194282"/>
                    </a:ext>
                  </a:extLst>
                </a:gridCol>
                <a:gridCol w="1200918">
                  <a:extLst>
                    <a:ext uri="{9D8B030D-6E8A-4147-A177-3AD203B41FA5}">
                      <a16:colId xmlns:a16="http://schemas.microsoft.com/office/drawing/2014/main" xmlns="" val="1853721045"/>
                    </a:ext>
                  </a:extLst>
                </a:gridCol>
                <a:gridCol w="11243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000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73525">
                  <a:extLst>
                    <a:ext uri="{9D8B030D-6E8A-4147-A177-3AD203B41FA5}">
                      <a16:colId xmlns:a16="http://schemas.microsoft.com/office/drawing/2014/main" xmlns="" val="3858987950"/>
                    </a:ext>
                  </a:extLst>
                </a:gridCol>
                <a:gridCol w="1950782">
                  <a:extLst>
                    <a:ext uri="{9D8B030D-6E8A-4147-A177-3AD203B41FA5}">
                      <a16:colId xmlns:a16="http://schemas.microsoft.com/office/drawing/2014/main" xmlns="" val="3243051801"/>
                    </a:ext>
                  </a:extLst>
                </a:gridCol>
              </a:tblGrid>
              <a:tr h="9788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CODE</a:t>
                      </a:r>
                    </a:p>
                    <a:p>
                      <a:pPr algn="ctr" fontAlgn="b"/>
                      <a:endParaRPr lang="it-IT" sz="1400" b="1" i="0" u="none" strike="noStrike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b"/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it-IT" sz="16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6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SCOPE NOTE</a:t>
                      </a:r>
                    </a:p>
                    <a:p>
                      <a:pPr algn="ctr" fontAlgn="b"/>
                      <a:endParaRPr lang="it-IT" sz="16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it-IT" sz="1600" b="1" u="none" strike="noStrike" kern="1200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it-IT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MAPPING</a:t>
                      </a:r>
                      <a:r>
                        <a:rPr lang="it-IT" sz="1600" b="1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 WITH CIDOC CRM</a:t>
                      </a:r>
                    </a:p>
                    <a:p>
                      <a:pPr algn="ctr" fontAlgn="b"/>
                      <a:endParaRPr lang="it-IT" sz="16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dirty="0" smtClean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C00000"/>
                          </a:solidFill>
                          <a:latin typeface="Century Gothic" panose="020B0502020202020204" pitchFamily="34" charset="0"/>
                        </a:rPr>
                        <a:t>CRITICAL ISSUES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dirty="0" smtClean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dirty="0" smtClean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1615171"/>
                  </a:ext>
                </a:extLst>
              </a:tr>
              <a:tr h="46899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EcpmA1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Artifact </a:t>
                      </a:r>
                      <a:r>
                        <a:rPr lang="it-IT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Entity</a:t>
                      </a:r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 =  E24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E24</a:t>
                      </a:r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u="none" strike="noStrike" baseline="0" dirty="0" err="1" smtClean="0">
                          <a:effectLst/>
                          <a:latin typeface="Century Gothic" panose="020B0502020202020204" pitchFamily="34" charset="0"/>
                        </a:rPr>
                        <a:t>Physical</a:t>
                      </a:r>
                      <a:r>
                        <a:rPr lang="it-IT" sz="12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Man-Made </a:t>
                      </a:r>
                      <a:r>
                        <a:rPr lang="it-IT" sz="1200" u="none" strike="noStrike" baseline="0" dirty="0" err="1" smtClean="0">
                          <a:effectLst/>
                          <a:latin typeface="Century Gothic" panose="020B0502020202020204" pitchFamily="34" charset="0"/>
                        </a:rPr>
                        <a:t>Thing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8178100"/>
                  </a:ext>
                </a:extLst>
              </a:tr>
              <a:tr h="10093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EcpmA2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Spatial</a:t>
                      </a:r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Entity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Entity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refered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 a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space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…</a:t>
                      </a: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>
                          <a:latin typeface="Century Gothic" panose="020B0502020202020204" pitchFamily="34" charset="0"/>
                        </a:rPr>
                        <a:t>«An </a:t>
                      </a:r>
                      <a:r>
                        <a:rPr lang="it-IT" sz="1000" dirty="0" err="1" smtClean="0">
                          <a:latin typeface="Century Gothic" panose="020B0502020202020204" pitchFamily="34" charset="0"/>
                        </a:rPr>
                        <a:t>instance</a:t>
                      </a:r>
                      <a:r>
                        <a:rPr lang="it-IT" sz="1000" dirty="0" smtClean="0">
                          <a:latin typeface="Century Gothic" panose="020B0502020202020204" pitchFamily="34" charset="0"/>
                        </a:rPr>
                        <a:t> of E53 </a:t>
                      </a:r>
                      <a:r>
                        <a:rPr lang="it-IT" sz="1000" dirty="0" err="1" smtClean="0">
                          <a:latin typeface="Century Gothic" panose="020B0502020202020204" pitchFamily="34" charset="0"/>
                        </a:rPr>
                        <a:t>Place</a:t>
                      </a:r>
                      <a:r>
                        <a:rPr lang="it-IT" sz="10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000" dirty="0" err="1" smtClean="0">
                          <a:latin typeface="Century Gothic" panose="020B0502020202020204" pitchFamily="34" charset="0"/>
                        </a:rPr>
                        <a:t>may</a:t>
                      </a:r>
                      <a:r>
                        <a:rPr lang="it-IT" sz="10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000" dirty="0" err="1" smtClean="0">
                          <a:latin typeface="Century Gothic" panose="020B0502020202020204" pitchFamily="34" charset="0"/>
                        </a:rPr>
                        <a:t>consist</a:t>
                      </a:r>
                      <a:r>
                        <a:rPr lang="it-IT" sz="1000" dirty="0" smtClean="0">
                          <a:latin typeface="Century Gothic" panose="020B0502020202020204" pitchFamily="34" charset="0"/>
                        </a:rPr>
                        <a:t> of or </a:t>
                      </a:r>
                      <a:r>
                        <a:rPr lang="it-IT" sz="1000" dirty="0" err="1" smtClean="0">
                          <a:latin typeface="Century Gothic" panose="020B0502020202020204" pitchFamily="34" charset="0"/>
                        </a:rPr>
                        <a:t>form</a:t>
                      </a:r>
                      <a:r>
                        <a:rPr lang="it-IT" sz="1000" dirty="0" smtClean="0">
                          <a:latin typeface="Century Gothic" panose="020B0502020202020204" pitchFamily="34" charset="0"/>
                        </a:rPr>
                        <a:t> part of </a:t>
                      </a:r>
                      <a:r>
                        <a:rPr lang="it-IT" sz="1000" dirty="0" err="1" smtClean="0">
                          <a:latin typeface="Century Gothic" panose="020B0502020202020204" pitchFamily="34" charset="0"/>
                        </a:rPr>
                        <a:t>another</a:t>
                      </a:r>
                      <a:r>
                        <a:rPr lang="it-IT" sz="10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000" dirty="0" err="1" smtClean="0">
                          <a:latin typeface="Century Gothic" panose="020B0502020202020204" pitchFamily="34" charset="0"/>
                        </a:rPr>
                        <a:t>instance</a:t>
                      </a:r>
                      <a:r>
                        <a:rPr lang="it-IT" sz="1000" dirty="0" smtClean="0">
                          <a:latin typeface="Century Gothic" panose="020B0502020202020204" pitchFamily="34" charset="0"/>
                        </a:rPr>
                        <a:t> of E53 </a:t>
                      </a:r>
                      <a:r>
                        <a:rPr lang="it-IT" sz="1000" dirty="0" err="1" smtClean="0">
                          <a:latin typeface="Century Gothic" panose="020B0502020202020204" pitchFamily="34" charset="0"/>
                        </a:rPr>
                        <a:t>Place</a:t>
                      </a:r>
                      <a:r>
                        <a:rPr lang="it-IT" sz="1000" dirty="0" smtClean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it-IT" sz="1000" dirty="0" err="1" smtClean="0">
                          <a:latin typeface="Century Gothic" panose="020B0502020202020204" pitchFamily="34" charset="0"/>
                        </a:rPr>
                        <a:t>thereby</a:t>
                      </a:r>
                      <a:r>
                        <a:rPr lang="it-IT" sz="10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000" dirty="0" err="1" smtClean="0">
                          <a:latin typeface="Century Gothic" panose="020B0502020202020204" pitchFamily="34" charset="0"/>
                        </a:rPr>
                        <a:t>allowing</a:t>
                      </a:r>
                      <a:r>
                        <a:rPr lang="it-IT" sz="1000" dirty="0" smtClean="0">
                          <a:latin typeface="Century Gothic" panose="020B0502020202020204" pitchFamily="34" charset="0"/>
                        </a:rPr>
                        <a:t> a </a:t>
                      </a:r>
                      <a:r>
                        <a:rPr lang="it-IT" sz="1000" dirty="0" err="1" smtClean="0">
                          <a:latin typeface="Century Gothic" panose="020B0502020202020204" pitchFamily="34" charset="0"/>
                        </a:rPr>
                        <a:t>hierarchy</a:t>
                      </a:r>
                      <a:r>
                        <a:rPr lang="it-IT" sz="1000" dirty="0" smtClean="0"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it-IT" sz="1000" dirty="0" err="1" smtClean="0">
                          <a:latin typeface="Century Gothic" panose="020B0502020202020204" pitchFamily="34" charset="0"/>
                        </a:rPr>
                        <a:t>geometric</a:t>
                      </a:r>
                      <a:r>
                        <a:rPr lang="it-IT" sz="1000" dirty="0" smtClean="0">
                          <a:latin typeface="Century Gothic" panose="020B0502020202020204" pitchFamily="34" charset="0"/>
                        </a:rPr>
                        <a:t> ‘containers’ to be </a:t>
                      </a:r>
                      <a:r>
                        <a:rPr lang="it-IT" sz="1000" dirty="0" err="1" smtClean="0">
                          <a:latin typeface="Century Gothic" panose="020B0502020202020204" pitchFamily="34" charset="0"/>
                        </a:rPr>
                        <a:t>constructed</a:t>
                      </a:r>
                      <a:r>
                        <a:rPr lang="it-IT" sz="1000" dirty="0" smtClean="0">
                          <a:latin typeface="Century Gothic" panose="020B0502020202020204" pitchFamily="34" charset="0"/>
                        </a:rPr>
                        <a:t>». </a:t>
                      </a: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299817"/>
                  </a:ext>
                </a:extLst>
              </a:tr>
              <a:tr h="33658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EcpmA3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Building Unit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Building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refered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to…</a:t>
                      </a: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5842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EcpmA25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Spatial</a:t>
                      </a:r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Unit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 of the building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unit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…</a:t>
                      </a:r>
                      <a:endParaRPr lang="it-IT" sz="12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it-IT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512369"/>
                  </a:ext>
                </a:extLst>
              </a:tr>
              <a:tr h="23148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EcpmA36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Oratory</a:t>
                      </a:r>
                      <a:endParaRPr lang="it-IT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It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is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place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of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christianity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…</a:t>
                      </a:r>
                      <a:endParaRPr lang="it-IT" sz="1200" b="1" i="0" u="none" strike="noStrike" dirty="0" smtClean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11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EcpmA45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Spatial</a:t>
                      </a:r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Component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 of the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spatial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unit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that</a:t>
                      </a:r>
                      <a:r>
                        <a:rPr lang="it-IT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…</a:t>
                      </a:r>
                      <a:endParaRPr lang="it-IT" sz="1200" b="0" i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1037285"/>
                  </a:ext>
                </a:extLst>
              </a:tr>
              <a:tr h="41755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EcpmA64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Constructive</a:t>
                      </a:r>
                      <a:r>
                        <a:rPr lang="it-IT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Entities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Complex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element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…</a:t>
                      </a: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0866984"/>
                  </a:ext>
                </a:extLst>
              </a:tr>
              <a:tr h="26722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EcpmA65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Construction </a:t>
                      </a:r>
                      <a:r>
                        <a:rPr lang="it-IT" sz="1200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unit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Complex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element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necessary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for …</a:t>
                      </a: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785775"/>
                  </a:ext>
                </a:extLst>
              </a:tr>
              <a:tr h="40705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EcpmA80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Construction component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Element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that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consists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of the….</a:t>
                      </a: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834546"/>
                  </a:ext>
                </a:extLst>
              </a:tr>
              <a:tr h="46899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EcpmA144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Construction element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Simple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elment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that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…</a:t>
                      </a:r>
                      <a:endParaRPr lang="it-IT" sz="1200" b="0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38794"/>
                  </a:ext>
                </a:extLst>
              </a:tr>
              <a:tr h="46899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EcpmA192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Construction Material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Natural or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artificial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materials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…</a:t>
                      </a: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451364"/>
                  </a:ext>
                </a:extLst>
              </a:tr>
              <a:tr h="46899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  <a:latin typeface="Century Gothic" panose="020B0502020202020204" pitchFamily="34" charset="0"/>
                        </a:rPr>
                        <a:t>EcpmA237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Movable</a:t>
                      </a:r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Century Gothic" panose="020B0502020202020204" pitchFamily="34" charset="0"/>
                        </a:rPr>
                        <a:t>elements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Furniture</a:t>
                      </a:r>
                      <a:r>
                        <a:rPr lang="it-IT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and decorative …</a:t>
                      </a: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498" marR="3498" marT="3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0184523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9E000F"/>
          </a:solidFill>
        </p:spPr>
        <p:txBody>
          <a:bodyPr wrap="square" rtlCol="0">
            <a:spAutoFit/>
          </a:bodyPr>
          <a:lstStyle/>
          <a:p>
            <a:r>
              <a:rPr lang="it-IT" sz="12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Donatella Fiorani, Marta </a:t>
            </a:r>
            <a:r>
              <a:rPr lang="it-IT" sz="1000" cap="small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Acierno</a:t>
            </a:r>
            <a:r>
              <a:rPr lang="it-IT" sz="10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" t="45301" r="74650" b="950"/>
          <a:stretch/>
        </p:blipFill>
        <p:spPr bwMode="auto">
          <a:xfrm>
            <a:off x="0" y="0"/>
            <a:ext cx="432486" cy="46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32486" y="-28388"/>
            <a:ext cx="1706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Sapienza</a:t>
            </a:r>
          </a:p>
          <a:p>
            <a:r>
              <a:rPr lang="it-IT" sz="800" cap="small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Università di Roma</a:t>
            </a:r>
            <a:endParaRPr lang="it-IT" sz="800" cap="small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274629" y="-8709"/>
            <a:ext cx="2917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Artefact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Domain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Classes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it-IT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Mapping</a:t>
            </a:r>
            <a:r>
              <a:rPr lang="it-IT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403119" y="3511871"/>
            <a:ext cx="1130061" cy="207034"/>
          </a:xfrm>
          <a:prstGeom prst="rect">
            <a:avLst/>
          </a:prstGeom>
          <a:noFill/>
          <a:ln w="571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54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7816</TotalTime>
  <Words>2276</Words>
  <Application>Microsoft Office PowerPoint</Application>
  <PresentationFormat>Custom</PresentationFormat>
  <Paragraphs>729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 di Office</vt:lpstr>
      <vt:lpstr>ARCHITECTURAL CONSERVATION PROCESS MODEL (CPM): Ontology as methodology for conservation project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QUESTIONI CRITICHE</dc:title>
  <dc:creator>Marta Acierno</dc:creator>
  <cp:lastModifiedBy>admin</cp:lastModifiedBy>
  <cp:revision>569</cp:revision>
  <dcterms:created xsi:type="dcterms:W3CDTF">2016-05-19T13:51:30Z</dcterms:created>
  <dcterms:modified xsi:type="dcterms:W3CDTF">2017-10-10T06:41:17Z</dcterms:modified>
</cp:coreProperties>
</file>