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4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6A8978C-D178-434B-9C9E-B369576B6461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3247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05DCF37-FE4D-44FE-B6CA-92417792E0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3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9F70355-7059-4E4E-A721-E23BD6123ADE}" type="slidenum">
              <a:t>1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0A88D77-CFEB-49D0-90F2-91E6758DF24B}" type="slidenum">
              <a:t>10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4D39FFE-5986-4FB5-9103-D7977D823F62}" type="slidenum">
              <a:t>11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359C404-CA49-469A-A3B6-686150A1E7F2}" type="slidenum">
              <a:t>12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66F4EE7-6714-461E-B503-1A15F65054FA}" type="slidenum">
              <a:t>13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31C4AC1-4212-45D3-B23D-66383B747A35}" type="slidenum">
              <a:t>14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BEA9D7D-741A-4591-BC8F-41A6AC22BAB1}" type="slidenum">
              <a:t>2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045E3F-3C48-4300-9905-55A05AE22C35}" type="slidenum">
              <a:t>3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626F75B-2FF6-4596-AF7B-6C015A9435B2}" type="slidenum">
              <a:t>4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4002FCD-0B20-4AD2-B23E-303C351B2108}" type="slidenum">
              <a:t>5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061BB3-8B45-4542-9E6D-6489254F2EF4}" type="slidenum">
              <a:t>6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FFEC8B7-D9D3-448A-AC91-3AC0882FD636}" type="slidenum">
              <a:t>7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76EEFFC-E114-4237-9083-8561442C6E03}" type="slidenum">
              <a:t>8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BB42BB7-3EF3-497F-9236-C6B751CB4518}" type="slidenum">
              <a:t>9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03C872-D044-471B-91C4-72CB7B4EF6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6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F725CF-9B22-4812-9E3F-88A6060CD9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E08CCB-3835-4B59-AFA5-EAD757A102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2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E77578-5C4C-4E00-B1A9-5E7F0D0B78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5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F9DF2-F76B-4AB1-BF4A-87CD1335FF0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8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79C24C-A9CC-4C72-BB14-7F82EEC5C3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68077D-A212-4D16-BCB9-07B1A27004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7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9481-A912-40B2-946B-8878AABAA3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7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6D1BD9-FB9D-416C-AB25-8EF53A2EB8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6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498712-6E37-4EBB-BB90-D9EB7186420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5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848EDE-CC27-43B7-B757-9470B6697E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1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429084-A0C9-4498-9A93-7824DD7897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6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D72617-CBE3-4F6C-9996-3F93A1CFDB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3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847AF-6960-4D3E-A63E-6D3C5E301C1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8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9857A0-6922-4327-99EB-C1E226132E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5332C8-0DFF-41F8-A04A-C97294CCE6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3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2433E6-3A4E-46E9-8000-D816543A9D0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2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5041ED-AF64-4ABC-A698-EF36BFA69EE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8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F8F529-0D53-4B2F-BA07-6CC4526B1E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5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240FC-9748-497A-8B7E-AC61125D94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7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55D5B9-2DE9-4529-B6F4-3EAB4F0F64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0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D047F6-C027-4A9C-B93B-9B038439CC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2276BBA-0432-4AE0-962F-B2DBCEB5CF2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n-GB" sz="40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1pPr>
    </p:titleStyle>
    <p:bodyStyle>
      <a:lvl1pPr marL="0" marR="0" lvl="0" indent="0" rtl="0" hangingPunct="0">
        <a:spcBef>
          <a:spcPts val="1888"/>
        </a:spcBef>
        <a:spcAft>
          <a:spcPts val="0"/>
        </a:spcAft>
        <a:buSzPct val="45000"/>
        <a:buFont typeface="StarSymbol"/>
        <a:buChar char="●"/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1pPr>
      <a:lvl2pPr marL="0" marR="0" lvl="1" indent="0" rtl="0" hangingPunct="0">
        <a:spcBef>
          <a:spcPts val="1888"/>
        </a:spcBef>
        <a:spcAft>
          <a:spcPts val="0"/>
        </a:spcAft>
        <a:buSzPct val="75000"/>
        <a:buFont typeface="StarSymbol"/>
        <a:buChar char="–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2pPr>
      <a:lvl3pPr marL="0" marR="0" lvl="2" indent="0" rtl="0" hangingPunct="0">
        <a:spcBef>
          <a:spcPts val="1888"/>
        </a:spcBef>
        <a:spcAft>
          <a:spcPts val="0"/>
        </a:spcAft>
        <a:buSzPct val="45000"/>
        <a:buFont typeface="StarSymbol"/>
        <a:buChar char="●"/>
        <a:tabLst/>
        <a:defRPr lang="en-GB" sz="2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3pPr>
      <a:lvl4pPr marL="0" marR="0" lvl="3" indent="0" rtl="0" hangingPunct="0">
        <a:spcBef>
          <a:spcPts val="1888"/>
        </a:spcBef>
        <a:spcAft>
          <a:spcPts val="0"/>
        </a:spcAft>
        <a:buSzPct val="75000"/>
        <a:buFont typeface="StarSymbol"/>
        <a:buChar char="–"/>
        <a:tabLst/>
        <a:defRPr lang="en-GB" sz="2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4pPr>
      <a:lvl5pPr marL="0" marR="0" lvl="4" indent="0" rtl="0" hangingPunct="0">
        <a:spcBef>
          <a:spcPts val="1888"/>
        </a:spcBef>
        <a:spcAft>
          <a:spcPts val="0"/>
        </a:spcAft>
        <a:buSzPct val="45000"/>
        <a:buFont typeface="StarSymbol"/>
        <a:buChar char="●"/>
        <a:tabLst/>
        <a:defRPr lang="en-GB" sz="2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5pPr>
      <a:lvl6pPr marL="0" marR="0" lvl="5" indent="0" rtl="0" hangingPunct="0">
        <a:spcBef>
          <a:spcPts val="1888"/>
        </a:spcBef>
        <a:spcAft>
          <a:spcPts val="0"/>
        </a:spcAft>
        <a:buSzPct val="45000"/>
        <a:buFont typeface="StarSymbol"/>
        <a:buChar char="●"/>
        <a:tabLst/>
        <a:defRPr lang="en-GB" sz="2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6pPr>
      <a:lvl7pPr marL="0" marR="0" lvl="6" indent="0" rtl="0" hangingPunct="0">
        <a:spcBef>
          <a:spcPts val="1888"/>
        </a:spcBef>
        <a:spcAft>
          <a:spcPts val="0"/>
        </a:spcAft>
        <a:buSzPct val="45000"/>
        <a:buFont typeface="StarSymbol"/>
        <a:buChar char="●"/>
        <a:tabLst/>
        <a:defRPr lang="en-GB" sz="2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E94E49B-941D-451F-BB59-11E963E29CD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en-GB" sz="40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1pPr>
    </p:titleStyle>
    <p:bodyStyle>
      <a:lvl1pPr marL="0" marR="0" lvl="0" indent="0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1pPr>
      <a:lvl2pPr marL="0" marR="0" lvl="1" indent="0" rtl="0" hangingPunct="0"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2pPr>
      <a:lvl3pPr marL="0" marR="0" lvl="2" indent="0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3pPr>
      <a:lvl4pPr marL="0" marR="0" lvl="3" indent="0" rtl="0" hangingPunct="0"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GB" sz="20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4pPr>
      <a:lvl5pPr marL="0" marR="0" lvl="4" indent="0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0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5pPr>
      <a:lvl6pPr marL="0" marR="0" lvl="5" indent="0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0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6pPr>
      <a:lvl7pPr marL="0" marR="0" lvl="6" indent="0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0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Ubuntu" pitchFamily="2"/>
          <a:ea typeface="Source Han Sans CN Regular" pitchFamily="2"/>
          <a:cs typeface="Lohit Devanagari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sz="5870"/>
              <a:t>Recording absence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 sz="4270"/>
              <a:t>“This book does not have tooled decoration”</a:t>
            </a:r>
          </a:p>
          <a:p>
            <a:pPr lvl="1"/>
            <a:r>
              <a:rPr lang="en-GB" sz="4270"/>
              <a:t>It’s a cheap book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0960"/>
            <a:ext cx="9071640" cy="1261800"/>
          </a:xfrm>
        </p:spPr>
        <p:txBody>
          <a:bodyPr/>
          <a:lstStyle/>
          <a:p>
            <a:pPr lvl="0"/>
            <a:r>
              <a:rPr lang="en-GB" sz="4800"/>
              <a:t>Recording absence (Feb </a:t>
            </a:r>
            <a:r>
              <a:rPr lang="en-GB" sz="4400"/>
              <a:t>2020)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 sz="4270"/>
              <a:t>One axiom per statement:</a:t>
            </a:r>
          </a:p>
          <a:p>
            <a:pPr lvl="1"/>
            <a:r>
              <a:rPr lang="en-GB" sz="4270"/>
              <a:t>E22(x) ∧ P2(y,”tooled decoration”) → ¬P56(x,y)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0960"/>
            <a:ext cx="9071640" cy="1261800"/>
          </a:xfrm>
        </p:spPr>
        <p:txBody>
          <a:bodyPr/>
          <a:lstStyle/>
          <a:p>
            <a:pPr lvl="0"/>
            <a:r>
              <a:rPr lang="en-GB" sz="4800"/>
              <a:t>Recording absence (Feb </a:t>
            </a:r>
            <a:r>
              <a:rPr lang="en-GB" sz="4400"/>
              <a:t>2020)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 sz="4270"/>
              <a:t>One axiom per statement:</a:t>
            </a:r>
          </a:p>
          <a:p>
            <a:pPr lvl="1"/>
            <a:r>
              <a:rPr lang="en-GB" sz="4270"/>
              <a:t>E22(x) ∧ P2(y,”tooled decoration”) → ¬P56(x,y)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8920" y="6862319"/>
            <a:ext cx="3733200" cy="43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cap="none">
                <a:ln w="0">
                  <a:solidFill>
                    <a:srgbClr val="FF0000"/>
                  </a:solidFill>
                  <a:prstDash val="solid"/>
                </a:ln>
                <a:noFill/>
                <a:latin typeface="Ubuntu" pitchFamily="18"/>
                <a:ea typeface="Source Han Sans CN Regular" pitchFamily="2"/>
                <a:cs typeface="Lohit Devanagari" pitchFamily="2"/>
              </a:rPr>
              <a:t>How do I implement that?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urved Connector 1"/>
          <p:cNvCxnSpPr>
            <a:stCxn id="10" idx="3"/>
            <a:endCxn id="8" idx="1"/>
          </p:cNvCxnSpPr>
          <p:nvPr/>
        </p:nvCxnSpPr>
        <p:spPr>
          <a:xfrm rot="10800000">
            <a:off x="3227400" y="3602160"/>
            <a:ext cx="3543841" cy="3170160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cxnSp>
        <p:nvCxnSpPr>
          <p:cNvPr id="3" name="Curved Connector 2"/>
          <p:cNvCxnSpPr>
            <a:stCxn id="5" idx="3"/>
            <a:endCxn id="8" idx="1"/>
          </p:cNvCxnSpPr>
          <p:nvPr/>
        </p:nvCxnSpPr>
        <p:spPr>
          <a:xfrm rot="10800000" flipV="1">
            <a:off x="3227400" y="792000"/>
            <a:ext cx="3468601" cy="2810160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4" name="Freeform 3"/>
          <p:cNvSpPr/>
          <p:nvPr/>
        </p:nvSpPr>
        <p:spPr>
          <a:xfrm>
            <a:off x="7130880" y="3139199"/>
            <a:ext cx="2764440" cy="8967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E55 Type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crm:P56_bears_feature</a:t>
            </a:r>
          </a:p>
        </p:txBody>
      </p:sp>
      <p:sp>
        <p:nvSpPr>
          <p:cNvPr id="5" name="Freeform 4"/>
          <p:cNvSpPr/>
          <p:nvPr/>
        </p:nvSpPr>
        <p:spPr>
          <a:xfrm>
            <a:off x="6696000" y="360000"/>
            <a:ext cx="2664000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E1 Entity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My book</a:t>
            </a:r>
          </a:p>
        </p:txBody>
      </p:sp>
      <p:sp>
        <p:nvSpPr>
          <p:cNvPr id="6" name="Freeform 5"/>
          <p:cNvSpPr/>
          <p:nvPr/>
        </p:nvSpPr>
        <p:spPr>
          <a:xfrm>
            <a:off x="248760" y="756000"/>
            <a:ext cx="3027960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Ubuntu" pitchFamily="18"/>
                <a:ea typeface="Source Han Sans CN Regular" pitchFamily="2"/>
                <a:cs typeface="Lohit Devanagari" pitchFamily="2"/>
              </a:rPr>
              <a:t>E89 Propositional Object ?</a:t>
            </a:r>
          </a:p>
        </p:txBody>
      </p:sp>
      <p:cxnSp>
        <p:nvCxnSpPr>
          <p:cNvPr id="7" name="Curved Connector 6"/>
          <p:cNvCxnSpPr>
            <a:stCxn id="4" idx="3"/>
            <a:endCxn id="8" idx="1"/>
          </p:cNvCxnSpPr>
          <p:nvPr/>
        </p:nvCxnSpPr>
        <p:spPr>
          <a:xfrm rot="10800000" flipV="1">
            <a:off x="3227400" y="3587578"/>
            <a:ext cx="3903481" cy="14581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8" name="Freeform 7"/>
          <p:cNvSpPr/>
          <p:nvPr/>
        </p:nvSpPr>
        <p:spPr>
          <a:xfrm>
            <a:off x="272520" y="3170160"/>
            <a:ext cx="2954879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Ubuntu" pitchFamily="18"/>
                <a:ea typeface="Source Han Sans CN Regular" pitchFamily="2"/>
                <a:cs typeface="Lohit Devanagari" pitchFamily="2"/>
              </a:rPr>
              <a:t>ENxx Negative Statement</a:t>
            </a:r>
          </a:p>
        </p:txBody>
      </p:sp>
      <p:cxnSp>
        <p:nvCxnSpPr>
          <p:cNvPr id="9" name="Curved Connector 8"/>
          <p:cNvCxnSpPr>
            <a:stCxn id="6" idx="2"/>
            <a:endCxn id="8" idx="0"/>
          </p:cNvCxnSpPr>
          <p:nvPr/>
        </p:nvCxnSpPr>
        <p:spPr>
          <a:xfrm rot="5400000">
            <a:off x="981270" y="2388690"/>
            <a:ext cx="1550160" cy="12780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10" name="Freeform 9"/>
          <p:cNvSpPr/>
          <p:nvPr/>
        </p:nvSpPr>
        <p:spPr>
          <a:xfrm>
            <a:off x="6771240" y="6340320"/>
            <a:ext cx="2304000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E55 Type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“tooled decoration”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urved Connector 1"/>
          <p:cNvCxnSpPr>
            <a:stCxn id="10" idx="3"/>
            <a:endCxn id="8" idx="1"/>
          </p:cNvCxnSpPr>
          <p:nvPr/>
        </p:nvCxnSpPr>
        <p:spPr>
          <a:xfrm rot="10800000">
            <a:off x="3227400" y="3602160"/>
            <a:ext cx="3543841" cy="3170160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cxnSp>
        <p:nvCxnSpPr>
          <p:cNvPr id="3" name="Curved Connector 2"/>
          <p:cNvCxnSpPr>
            <a:stCxn id="5" idx="3"/>
            <a:endCxn id="8" idx="1"/>
          </p:cNvCxnSpPr>
          <p:nvPr/>
        </p:nvCxnSpPr>
        <p:spPr>
          <a:xfrm rot="10800000" flipV="1">
            <a:off x="3227400" y="792000"/>
            <a:ext cx="3468601" cy="2810160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4" name="Freeform 3"/>
          <p:cNvSpPr/>
          <p:nvPr/>
        </p:nvSpPr>
        <p:spPr>
          <a:xfrm>
            <a:off x="7130880" y="3139199"/>
            <a:ext cx="2764440" cy="8967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E55 Type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crm:P56_bears_feature</a:t>
            </a:r>
          </a:p>
        </p:txBody>
      </p:sp>
      <p:sp>
        <p:nvSpPr>
          <p:cNvPr id="5" name="Freeform 4"/>
          <p:cNvSpPr/>
          <p:nvPr/>
        </p:nvSpPr>
        <p:spPr>
          <a:xfrm>
            <a:off x="6696000" y="360000"/>
            <a:ext cx="2664000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E1 Entity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My book</a:t>
            </a:r>
          </a:p>
        </p:txBody>
      </p:sp>
      <p:sp>
        <p:nvSpPr>
          <p:cNvPr id="6" name="Freeform 5"/>
          <p:cNvSpPr/>
          <p:nvPr/>
        </p:nvSpPr>
        <p:spPr>
          <a:xfrm>
            <a:off x="248760" y="756000"/>
            <a:ext cx="3027960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Ubuntu" pitchFamily="18"/>
                <a:ea typeface="Source Han Sans CN Regular" pitchFamily="2"/>
                <a:cs typeface="Lohit Devanagari" pitchFamily="2"/>
              </a:rPr>
              <a:t>E89 Propositional Object ?</a:t>
            </a:r>
          </a:p>
        </p:txBody>
      </p:sp>
      <p:cxnSp>
        <p:nvCxnSpPr>
          <p:cNvPr id="7" name="Curved Connector 6"/>
          <p:cNvCxnSpPr>
            <a:stCxn id="4" idx="3"/>
            <a:endCxn id="8" idx="1"/>
          </p:cNvCxnSpPr>
          <p:nvPr/>
        </p:nvCxnSpPr>
        <p:spPr>
          <a:xfrm rot="10800000" flipV="1">
            <a:off x="3227400" y="3587578"/>
            <a:ext cx="3903481" cy="14581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8" name="Freeform 7"/>
          <p:cNvSpPr/>
          <p:nvPr/>
        </p:nvSpPr>
        <p:spPr>
          <a:xfrm>
            <a:off x="272520" y="3170160"/>
            <a:ext cx="2954879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Ubuntu" pitchFamily="18"/>
                <a:ea typeface="Source Han Sans CN Regular" pitchFamily="2"/>
                <a:cs typeface="Lohit Devanagari" pitchFamily="2"/>
              </a:rPr>
              <a:t>ENxx Negative Statement</a:t>
            </a:r>
          </a:p>
        </p:txBody>
      </p:sp>
      <p:cxnSp>
        <p:nvCxnSpPr>
          <p:cNvPr id="9" name="Curved Connector 8"/>
          <p:cNvCxnSpPr>
            <a:stCxn id="6" idx="2"/>
            <a:endCxn id="8" idx="0"/>
          </p:cNvCxnSpPr>
          <p:nvPr/>
        </p:nvCxnSpPr>
        <p:spPr>
          <a:xfrm rot="5400000">
            <a:off x="981270" y="2388690"/>
            <a:ext cx="1550160" cy="12780"/>
          </a:xfrm>
          <a:prstGeom prst="curvedConnector3">
            <a:avLst/>
          </a:prstGeom>
          <a:noFill/>
          <a:ln w="72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10" name="Freeform 9"/>
          <p:cNvSpPr/>
          <p:nvPr/>
        </p:nvSpPr>
        <p:spPr>
          <a:xfrm>
            <a:off x="6771240" y="6340320"/>
            <a:ext cx="2304000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E55 Type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“tooled decoration”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80" y="6832079"/>
            <a:ext cx="3524399" cy="43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cap="none">
                <a:ln w="0">
                  <a:solidFill>
                    <a:srgbClr val="FF0000"/>
                  </a:solidFill>
                  <a:prstDash val="solid"/>
                </a:ln>
                <a:noFill/>
                <a:latin typeface="Ubuntu" pitchFamily="18"/>
                <a:ea typeface="Source Han Sans CN Regular" pitchFamily="2"/>
                <a:cs typeface="Lohit Devanagari" pitchFamily="2"/>
              </a:rPr>
              <a:t>Nobody likes reification.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7640" y="2356560"/>
            <a:ext cx="3151800" cy="2370240"/>
          </a:xfrm>
          <a:prstGeom prst="rect">
            <a:avLst/>
          </a:prstGeom>
          <a:noFill/>
          <a:ln w="72000">
            <a:solidFill>
              <a:srgbClr val="000000"/>
            </a:solidFill>
            <a:prstDash val="solid"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46920" y="357480"/>
            <a:ext cx="3134879" cy="1763280"/>
          </a:xfrm>
          <a:prstGeom prst="rect">
            <a:avLst/>
          </a:prstGeom>
          <a:noFill/>
          <a:ln w="72000">
            <a:solidFill>
              <a:srgbClr val="000000"/>
            </a:solidFill>
            <a:prstDash val="solid"/>
          </a:ln>
        </p:spPr>
      </p:pic>
      <p:sp>
        <p:nvSpPr>
          <p:cNvPr id="4" name="Freeform 3"/>
          <p:cNvSpPr/>
          <p:nvPr/>
        </p:nvSpPr>
        <p:spPr>
          <a:xfrm>
            <a:off x="6554879" y="631800"/>
            <a:ext cx="1054800" cy="1106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60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1</a:t>
            </a:r>
          </a:p>
        </p:txBody>
      </p:sp>
      <p:sp>
        <p:nvSpPr>
          <p:cNvPr id="5" name="Freeform 4"/>
          <p:cNvSpPr/>
          <p:nvPr/>
        </p:nvSpPr>
        <p:spPr>
          <a:xfrm>
            <a:off x="6555240" y="2913840"/>
            <a:ext cx="1054800" cy="1106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60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2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47280" y="4971240"/>
            <a:ext cx="3154680" cy="2360520"/>
          </a:xfrm>
          <a:prstGeom prst="rect">
            <a:avLst/>
          </a:prstGeom>
          <a:noFill/>
          <a:ln w="72000">
            <a:solidFill>
              <a:srgbClr val="000000"/>
            </a:solidFill>
            <a:prstDash val="solid"/>
          </a:ln>
        </p:spPr>
      </p:pic>
      <p:sp>
        <p:nvSpPr>
          <p:cNvPr id="7" name="Freeform 6"/>
          <p:cNvSpPr/>
          <p:nvPr/>
        </p:nvSpPr>
        <p:spPr>
          <a:xfrm>
            <a:off x="6555600" y="5506200"/>
            <a:ext cx="1054800" cy="1106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6000" b="0" i="0" u="none" strike="noStrike" kern="1200" cap="none">
                <a:ln>
                  <a:noFill/>
                </a:ln>
                <a:latin typeface="Ubuntu" pitchFamily="18"/>
                <a:ea typeface="Source Han Sans CN Regular" pitchFamily="2"/>
                <a:cs typeface="Lohit Devanagari" pitchFamily="2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706680"/>
          </a:xfrm>
        </p:spPr>
        <p:txBody>
          <a:bodyPr/>
          <a:lstStyle/>
          <a:p>
            <a:pPr lvl="0"/>
            <a:r>
              <a:rPr lang="en-GB"/>
              <a:t>Recording absence (Oct 2019)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224000"/>
            <a:ext cx="9071640" cy="597600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Clr>
                <a:srgbClr val="808080"/>
              </a:buClr>
            </a:pPr>
            <a:r>
              <a:rPr lang="en-GB" sz="2200">
                <a:solidFill>
                  <a:srgbClr val="808080"/>
                </a:solidFill>
              </a:rPr>
              <a:t>Solution 1: at an E55 Type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808080"/>
                </a:solidFill>
              </a:rPr>
              <a:t>too many composite terms</a:t>
            </a:r>
          </a:p>
          <a:p>
            <a:pPr lvl="0">
              <a:lnSpc>
                <a:spcPct val="80000"/>
              </a:lnSpc>
              <a:buClr>
                <a:srgbClr val="808080"/>
              </a:buClr>
            </a:pPr>
            <a:r>
              <a:rPr lang="en-GB" sz="2200">
                <a:solidFill>
                  <a:srgbClr val="808080"/>
                </a:solidFill>
              </a:rPr>
              <a:t>Solution 2: P57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808080"/>
                </a:solidFill>
              </a:rPr>
              <a:t>tooled decoration (E25 Human-Made Feature) → P57 has number of parts → 0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808080"/>
                </a:solidFill>
              </a:rPr>
              <a:t>E25 HMF is not a thing but gets a URI</a:t>
            </a:r>
          </a:p>
          <a:p>
            <a:pPr lvl="0">
              <a:lnSpc>
                <a:spcPct val="80000"/>
              </a:lnSpc>
              <a:buClr>
                <a:srgbClr val="808080"/>
              </a:buClr>
            </a:pPr>
            <a:r>
              <a:rPr lang="en-GB" sz="2200">
                <a:solidFill>
                  <a:srgbClr val="808080"/>
                </a:solidFill>
              </a:rPr>
              <a:t>Solution 3: Negative properties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808080"/>
                </a:solidFill>
              </a:rPr>
              <a:t>cover(E22 Human-Made Object) → NOT P56 bears feature → tooled decoration(E25 Human-Made Feature)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808080"/>
                </a:solidFill>
              </a:rPr>
              <a:t>E25 HMF is not a thing but gets a URI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808080"/>
                </a:solidFill>
              </a:rPr>
              <a:t>Produce NOT properties, plus their inverses</a:t>
            </a:r>
          </a:p>
          <a:p>
            <a:pPr lvl="0">
              <a:lnSpc>
                <a:spcPct val="80000"/>
              </a:lnSpc>
            </a:pPr>
            <a:r>
              <a:rPr lang="en-GB" sz="2200"/>
              <a:t>Solution 3+: Negative properties with E55 Types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cover(E22 Human-Made Object) → NOT P56 bears feature → tooled decoration(E55 Type)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Perhaps all negative properties have range E55 Type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Identify possible negative properties in CRM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sz="4800"/>
              <a:t>Recording absence (Feb 2020)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lvl="0"/>
            <a:r>
              <a:rPr lang="en-GB" sz="2600"/>
              <a:t>Negative statements should allow querying for contradictions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sz="4800"/>
              <a:t>Recording absence (Feb 2020)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lvl="0"/>
            <a:r>
              <a:rPr lang="en-GB" sz="2600"/>
              <a:t>Negative statements should allow querying for contradictions</a:t>
            </a:r>
          </a:p>
          <a:p>
            <a:pPr lvl="0"/>
            <a:r>
              <a:rPr lang="en-GB" sz="2600"/>
              <a:t>How to identify contradictions here:</a:t>
            </a:r>
          </a:p>
          <a:p>
            <a:pPr lvl="1"/>
            <a:r>
              <a:rPr lang="en-GB" sz="2400"/>
              <a:t>cover(E22 Human-Made Object) → P56 bears feature → tooled decoration(E26 Human-Made Feature)</a:t>
            </a:r>
          </a:p>
          <a:p>
            <a:pPr lvl="1"/>
            <a:r>
              <a:rPr lang="en-GB" sz="2400"/>
              <a:t>cover(E22 Human-Made Object) → NOT P56 bears feature → tooled decoration(E55 Type)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sz="4800"/>
              <a:t>Recording absence (Feb 2020)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lvl="0"/>
            <a:r>
              <a:rPr lang="en-GB" sz="2600"/>
              <a:t>Negative statements should allow querying for contradictions</a:t>
            </a:r>
          </a:p>
          <a:p>
            <a:pPr lvl="0"/>
            <a:r>
              <a:rPr lang="en-GB" sz="2600"/>
              <a:t>How to identify contradictions here:</a:t>
            </a:r>
          </a:p>
          <a:p>
            <a:pPr lvl="1"/>
            <a:r>
              <a:rPr lang="en-GB" sz="2400"/>
              <a:t>cover(E22 Human-Made Object) → P56 bears feature → tooled decoration(E26 Human-Made Feature)</a:t>
            </a:r>
          </a:p>
          <a:p>
            <a:pPr lvl="1"/>
            <a:r>
              <a:rPr lang="en-GB" sz="2400"/>
              <a:t>cover(E22 Human-Made Object) → NOT P56 bears feature → tooled decoration(E55 Type)</a:t>
            </a:r>
          </a:p>
          <a:p>
            <a:pPr lvl="0"/>
            <a:r>
              <a:rPr lang="en-GB" sz="2600"/>
              <a:t>Introduce positive typed property first:</a:t>
            </a:r>
          </a:p>
          <a:p>
            <a:pPr lvl="1"/>
            <a:r>
              <a:rPr lang="en-GB" sz="2400"/>
              <a:t>cover(E22 Human-Made Object) → Pxa bears feature of type → tooled decoration(E55 Type)</a:t>
            </a:r>
          </a:p>
          <a:p>
            <a:pPr lvl="1"/>
            <a:r>
              <a:rPr lang="en-GB" sz="2400"/>
              <a:t>cover(E22 Human-Made Object) → Pxb does not bear feature of type → tooled decoration(E55 Type)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40" y="954359"/>
            <a:ext cx="1007964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40" y="954359"/>
            <a:ext cx="1007964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70560" y="6861960"/>
            <a:ext cx="3102119" cy="43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cap="none">
                <a:ln w="0">
                  <a:solidFill>
                    <a:srgbClr val="FF0000"/>
                  </a:solidFill>
                  <a:prstDash val="solid"/>
                </a:ln>
                <a:noFill/>
                <a:latin typeface="Ubuntu" pitchFamily="18"/>
                <a:ea typeface="Source Han Sans CN Regular" pitchFamily="2"/>
                <a:cs typeface="Lohit Devanagari" pitchFamily="2"/>
              </a:rPr>
              <a:t>Extra 100 properties!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sz="4800"/>
              <a:t>Recording absence (Feb 2020)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 sz="4270"/>
              <a:t>FOL!</a:t>
            </a:r>
          </a:p>
          <a:p>
            <a:pPr lvl="1"/>
            <a:r>
              <a:rPr lang="en-GB" sz="4270"/>
              <a:t>Pxa(x,y) ⊃ E22(x)</a:t>
            </a:r>
          </a:p>
          <a:p>
            <a:pPr lvl="1"/>
            <a:r>
              <a:rPr lang="en-GB" sz="4270"/>
              <a:t>Pxa(x,y) ⊃ E55(y)</a:t>
            </a:r>
          </a:p>
          <a:p>
            <a:pPr lvl="1"/>
            <a:r>
              <a:rPr lang="en-GB" sz="4270"/>
              <a:t>Pxa(x,y) ⊃ ∃ z, (P56(x,z) AND P2(z,y))</a:t>
            </a:r>
          </a:p>
          <a:p>
            <a:pPr lvl="0">
              <a:spcBef>
                <a:spcPts val="1511"/>
              </a:spcBef>
            </a:pPr>
            <a:endParaRPr lang="en-GB" sz="4270"/>
          </a:p>
          <a:p>
            <a:pPr lvl="1"/>
            <a:r>
              <a:rPr lang="en-GB" sz="4270"/>
              <a:t>Pxb(x,y) ⊃ E22(x)</a:t>
            </a:r>
          </a:p>
          <a:p>
            <a:pPr lvl="1"/>
            <a:r>
              <a:rPr lang="en-GB" sz="4270"/>
              <a:t>Pxb(x,y) ⊃ E55(y)</a:t>
            </a:r>
          </a:p>
          <a:p>
            <a:pPr lvl="1"/>
            <a:r>
              <a:rPr lang="en-GB" sz="4270"/>
              <a:t>Pxb(x,y) ⊃ ∄ z, (P56(x,z) AND P2(z,y))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sz="4800"/>
              <a:t>Recording absence (Feb 2020)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 sz="4270"/>
              <a:t>FOL!</a:t>
            </a:r>
          </a:p>
          <a:p>
            <a:pPr lvl="1"/>
            <a:r>
              <a:rPr lang="en-GB" sz="4270"/>
              <a:t>Pxa(x,y) ⊃ E22(x)</a:t>
            </a:r>
          </a:p>
          <a:p>
            <a:pPr lvl="1"/>
            <a:r>
              <a:rPr lang="en-GB" sz="4270"/>
              <a:t>Pxa(x,y) ⊃ E55(y)</a:t>
            </a:r>
          </a:p>
          <a:p>
            <a:pPr lvl="1"/>
            <a:r>
              <a:rPr lang="en-GB" sz="4270"/>
              <a:t>Pxa(x,y) ⊃ ∃ z, (P56(x,z) AND P2(z,y))</a:t>
            </a:r>
          </a:p>
          <a:p>
            <a:pPr lvl="0">
              <a:spcBef>
                <a:spcPts val="1511"/>
              </a:spcBef>
            </a:pPr>
            <a:endParaRPr lang="en-GB" sz="4270"/>
          </a:p>
          <a:p>
            <a:pPr lvl="1"/>
            <a:r>
              <a:rPr lang="en-GB" sz="4270"/>
              <a:t>Pxb(x,y) ⊃ E22(x)</a:t>
            </a:r>
          </a:p>
          <a:p>
            <a:pPr lvl="1"/>
            <a:r>
              <a:rPr lang="en-GB" sz="4270"/>
              <a:t>Pxb(x,y) ⊃ E55(y)</a:t>
            </a:r>
          </a:p>
          <a:p>
            <a:pPr lvl="1"/>
            <a:r>
              <a:rPr lang="en-GB" sz="4270"/>
              <a:t>Pxb(x,y) ⊃ ∄ z, (P56(x,z) AND P2(z,y))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0920" y="6862319"/>
            <a:ext cx="2651039" cy="43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cap="none">
                <a:ln w="0">
                  <a:solidFill>
                    <a:srgbClr val="FF0000"/>
                  </a:solidFill>
                  <a:prstDash val="solid"/>
                </a:ln>
                <a:noFill/>
                <a:latin typeface="Ubuntu" pitchFamily="18"/>
                <a:ea typeface="Source Han Sans CN Regular" pitchFamily="2"/>
                <a:cs typeface="Lohit Devanagari" pitchFamily="2"/>
              </a:rPr>
              <a:t>Cannot point to z!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505</Words>
  <Application>Microsoft Office PowerPoint</Application>
  <PresentationFormat>Widescreen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DejaVu Sans</vt:lpstr>
      <vt:lpstr>Liberation Sans</vt:lpstr>
      <vt:lpstr>Liberation Serif</vt:lpstr>
      <vt:lpstr>Lohit Devanagari</vt:lpstr>
      <vt:lpstr>Source Han Sans CN Regular</vt:lpstr>
      <vt:lpstr>StarSymbol</vt:lpstr>
      <vt:lpstr>Ubuntu</vt:lpstr>
      <vt:lpstr>Default</vt:lpstr>
      <vt:lpstr>Default 1</vt:lpstr>
      <vt:lpstr>Recording absence</vt:lpstr>
      <vt:lpstr>Recording absence (Oct 2019)</vt:lpstr>
      <vt:lpstr>Recording absence (Feb 2020)</vt:lpstr>
      <vt:lpstr>Recording absence (Feb 2020)</vt:lpstr>
      <vt:lpstr>Recording absence (Feb 2020)</vt:lpstr>
      <vt:lpstr>PowerPoint Presentation</vt:lpstr>
      <vt:lpstr>PowerPoint Presentation</vt:lpstr>
      <vt:lpstr>Recording absence (Feb 2020)</vt:lpstr>
      <vt:lpstr>Recording absence (Feb 2020)</vt:lpstr>
      <vt:lpstr>Recording absence (Feb 2020)</vt:lpstr>
      <vt:lpstr>Recording absence (Feb 2020)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absence</dc:title>
  <dc:creator>Athanasios Velios</dc:creator>
  <cp:lastModifiedBy>Bekiari Xrysoula</cp:lastModifiedBy>
  <cp:revision>93</cp:revision>
  <dcterms:created xsi:type="dcterms:W3CDTF">2018-10-16T22:41:57Z</dcterms:created>
  <dcterms:modified xsi:type="dcterms:W3CDTF">2020-04-28T18:39:57Z</dcterms:modified>
</cp:coreProperties>
</file>