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15" r:id="rId2"/>
  </p:sldIdLst>
  <p:sldSz cx="12746038" cy="6858000"/>
  <p:notesSz cx="6794500" cy="9931400"/>
  <p:defaultTextStyle>
    <a:defPPr>
      <a:defRPr lang="el-GR"/>
    </a:defPPr>
    <a:lvl1pPr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58">
          <p15:clr>
            <a:srgbClr val="A4A3A4"/>
          </p15:clr>
        </p15:guide>
        <p15:guide id="2" pos="425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FFEE97"/>
    <a:srgbClr val="8F9CFB"/>
    <a:srgbClr val="93FBCC"/>
    <a:srgbClr val="81CC1E"/>
    <a:srgbClr val="FFBB11"/>
    <a:srgbClr val="35DB90"/>
    <a:srgbClr val="6DBBFB"/>
    <a:srgbClr val="79BAEF"/>
    <a:srgbClr val="57C4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899" autoAdjust="0"/>
    <p:restoredTop sz="85442" autoAdjust="0"/>
  </p:normalViewPr>
  <p:slideViewPr>
    <p:cSldViewPr snapToGrid="0">
      <p:cViewPr varScale="1">
        <p:scale>
          <a:sx n="96" d="100"/>
          <a:sy n="96" d="100"/>
        </p:scale>
        <p:origin x="920" y="168"/>
      </p:cViewPr>
      <p:guideLst>
        <p:guide orient="horz" pos="1158"/>
        <p:guide pos="425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846"/>
    </p:cViewPr>
  </p:sorterViewPr>
  <p:gridSpacing cx="90012" cy="90012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7890" y="0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-61913" y="746125"/>
            <a:ext cx="6918326" cy="37226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133" y="4718214"/>
            <a:ext cx="5436235" cy="44691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 noProof="0"/>
              <a:t>Click to edit Master text styles</a:t>
            </a:r>
          </a:p>
          <a:p>
            <a:pPr lvl="1"/>
            <a:r>
              <a:rPr lang="el-GR" altLang="en-US" noProof="0"/>
              <a:t>Second level</a:t>
            </a:r>
          </a:p>
          <a:p>
            <a:pPr lvl="2"/>
            <a:r>
              <a:rPr lang="el-GR" altLang="en-US" noProof="0"/>
              <a:t>Third level</a:t>
            </a:r>
          </a:p>
          <a:p>
            <a:pPr lvl="3"/>
            <a:r>
              <a:rPr lang="el-GR" altLang="en-US" noProof="0"/>
              <a:t>Fourth level</a:t>
            </a:r>
          </a:p>
          <a:p>
            <a:pPr lvl="4"/>
            <a:r>
              <a:rPr lang="el-GR" altLang="en-US" noProof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3234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7890" y="9433234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b="0"/>
            </a:lvl1pPr>
          </a:lstStyle>
          <a:p>
            <a:pPr>
              <a:defRPr/>
            </a:pPr>
            <a:fld id="{6E9B24FF-AE70-42E2-9DE5-B6180FEBD186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Figure 4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E9B24FF-AE70-42E2-9DE5-B6180FEBD186}" type="slidenum">
              <a:rPr lang="el-GR" altLang="en-US" smtClean="0"/>
              <a:pPr>
                <a:defRPr/>
              </a:pPr>
              <a:t>1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6694470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93850" y="1122363"/>
            <a:ext cx="9558338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93850" y="3602038"/>
            <a:ext cx="9558338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7B0759-710B-42A5-BE04-013DDAD8CBB1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3183142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8800F7-2BF0-4586-AFD0-32DEF2EE8F4F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2898613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42425" y="274638"/>
            <a:ext cx="2867025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6588" y="274638"/>
            <a:ext cx="8453437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0210B6-5D4D-43A4-9372-C51CDFE65185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2974295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F6CAD5-BE13-4C0B-8FE9-0AA5FFC0EED1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1769186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9950" y="1709738"/>
            <a:ext cx="10993438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9950" y="4589463"/>
            <a:ext cx="10993438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78E819-937E-47D0-9E86-552C3BA266DE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317645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6588" y="1600200"/>
            <a:ext cx="5659437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48425" y="1600200"/>
            <a:ext cx="5661025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F1EBFA-60D8-4374-9D5F-D26460C08CF8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203417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365125"/>
            <a:ext cx="10993437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7888" y="1681163"/>
            <a:ext cx="5392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77888" y="2505075"/>
            <a:ext cx="53927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53188" y="1681163"/>
            <a:ext cx="54181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53188" y="2505075"/>
            <a:ext cx="54181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904A38-D59C-4B8C-986F-03EC335F0617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118829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03D98C-56F1-4415-B184-673C2B9317B6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6480565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E43430-7A32-4AE8-A386-1AE689180A8E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3214698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457200"/>
            <a:ext cx="411162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18138" y="987425"/>
            <a:ext cx="6453187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8" y="2057400"/>
            <a:ext cx="411162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8A8F39D-39D5-4BCD-997B-38839C00256D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4462451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457200"/>
            <a:ext cx="411162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418138" y="987425"/>
            <a:ext cx="6453187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8" y="2057400"/>
            <a:ext cx="411162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16C699-D82D-48E1-9B21-9EDAF159AB10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151539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6588" y="274638"/>
            <a:ext cx="11472862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36588" y="1600200"/>
            <a:ext cx="11472862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/>
              <a:t>Click to edit Master text styles</a:t>
            </a:r>
          </a:p>
          <a:p>
            <a:pPr lvl="1"/>
            <a:r>
              <a:rPr lang="el-GR" altLang="en-US"/>
              <a:t>Second level</a:t>
            </a:r>
          </a:p>
          <a:p>
            <a:pPr lvl="2"/>
            <a:r>
              <a:rPr lang="el-GR" altLang="en-US"/>
              <a:t>Third level</a:t>
            </a:r>
          </a:p>
          <a:p>
            <a:pPr lvl="3"/>
            <a:r>
              <a:rPr lang="el-GR" altLang="en-US"/>
              <a:t>Fourth level</a:t>
            </a:r>
          </a:p>
          <a:p>
            <a:pPr lvl="4"/>
            <a:r>
              <a:rPr lang="el-GR" alt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36588" y="6245225"/>
            <a:ext cx="2974975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4513" y="6245225"/>
            <a:ext cx="4037012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134475" y="6245225"/>
            <a:ext cx="2974975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b="0"/>
            </a:lvl1pPr>
          </a:lstStyle>
          <a:p>
            <a:pPr>
              <a:defRPr/>
            </a:pPr>
            <a:fld id="{060D6658-E5A0-4943-B954-92ADB29F3E7D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265" name="AutoShape 25"/>
          <p:cNvCxnSpPr>
            <a:cxnSpLocks noChangeShapeType="1"/>
            <a:stCxn id="8236" idx="2"/>
            <a:endCxn id="134" idx="2"/>
          </p:cNvCxnSpPr>
          <p:nvPr/>
        </p:nvCxnSpPr>
        <p:spPr bwMode="auto">
          <a:xfrm rot="5400000" flipH="1">
            <a:off x="8574511" y="581129"/>
            <a:ext cx="14653" cy="3259206"/>
          </a:xfrm>
          <a:prstGeom prst="bentConnector3">
            <a:avLst>
              <a:gd name="adj1" fmla="val -4920296"/>
            </a:avLst>
          </a:prstGeom>
          <a:noFill/>
          <a:ln w="25400">
            <a:solidFill>
              <a:schemeClr val="tx1"/>
            </a:solidFill>
            <a:miter lim="800000"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266" name="AutoShape 25"/>
          <p:cNvCxnSpPr>
            <a:cxnSpLocks noChangeShapeType="1"/>
            <a:stCxn id="8236" idx="0"/>
            <a:endCxn id="134" idx="0"/>
          </p:cNvCxnSpPr>
          <p:nvPr/>
        </p:nvCxnSpPr>
        <p:spPr bwMode="auto">
          <a:xfrm rot="16200000" flipH="1" flipV="1">
            <a:off x="8556848" y="271813"/>
            <a:ext cx="49980" cy="3259206"/>
          </a:xfrm>
          <a:prstGeom prst="bentConnector3">
            <a:avLst>
              <a:gd name="adj1" fmla="val -457383"/>
            </a:avLst>
          </a:prstGeom>
          <a:noFill/>
          <a:ln w="25400">
            <a:solidFill>
              <a:schemeClr val="tx1"/>
            </a:solidFill>
            <a:miter lim="800000"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195" name="Text Box 64"/>
          <p:cNvSpPr txBox="1">
            <a:spLocks noChangeArrowheads="1"/>
          </p:cNvSpPr>
          <p:nvPr/>
        </p:nvSpPr>
        <p:spPr bwMode="auto">
          <a:xfrm>
            <a:off x="7373291" y="2607843"/>
            <a:ext cx="2521564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defPPr>
              <a:defRPr lang="el-GR"/>
            </a:defPPr>
            <a:lvl1pPr algn="ctr">
              <a:spcAft>
                <a:spcPts val="600"/>
              </a:spcAft>
              <a:defRPr sz="1200">
                <a:latin typeface="Tahoma" panose="020B0604030504040204" pitchFamily="34" charset="0"/>
                <a:cs typeface="Times New Roman" panose="02020603050405020304" pitchFamily="18" charset="0"/>
              </a:defRPr>
            </a:lvl1pPr>
          </a:lstStyle>
          <a:p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 P171 at some place within</a:t>
            </a:r>
            <a:endParaRPr lang="el-GR" altLang="en-US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8200" name="Text Box 11"/>
          <p:cNvSpPr txBox="1">
            <a:spLocks noChangeAspect="1" noChangeArrowheads="1"/>
          </p:cNvSpPr>
          <p:nvPr/>
        </p:nvSpPr>
        <p:spPr bwMode="auto">
          <a:xfrm>
            <a:off x="10243366" y="3542764"/>
            <a:ext cx="1342168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54000" rIns="54000">
            <a:spAutoFit/>
          </a:bodyPr>
          <a:lstStyle>
            <a:defPPr>
              <a:defRPr lang="el-GR"/>
            </a:defPPr>
            <a:lvl1pPr algn="ctr">
              <a:lnSpc>
                <a:spcPct val="90000"/>
              </a:lnSpc>
              <a:buFontTx/>
              <a:buNone/>
              <a:defRPr sz="1800"/>
            </a:lvl1pPr>
            <a:lvl2pPr marL="742950" indent="-285750">
              <a:spcBef>
                <a:spcPct val="20000"/>
              </a:spcBef>
              <a:buChar char="–"/>
              <a:defRPr sz="2800"/>
            </a:lvl2pPr>
            <a:lvl3pPr marL="1143000" indent="-228600">
              <a:spcBef>
                <a:spcPct val="20000"/>
              </a:spcBef>
              <a:buChar char="•"/>
              <a:defRPr sz="2400"/>
            </a:lvl3pPr>
            <a:lvl4pPr marL="1600200" indent="-228600">
              <a:spcBef>
                <a:spcPct val="20000"/>
              </a:spcBef>
              <a:buChar char="–"/>
              <a:defRPr sz="2000"/>
            </a:lvl4pPr>
            <a:lvl5pPr marL="2057400" indent="-228600">
              <a:spcBef>
                <a:spcPct val="20000"/>
              </a:spcBef>
              <a:buChar char="»"/>
              <a:defRPr sz="2000"/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9pPr>
          </a:lstStyle>
          <a:p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E39 Actor</a:t>
            </a:r>
            <a:endParaRPr lang="en-GB" altLang="en-US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8221" name="Text Box 14"/>
          <p:cNvSpPr txBox="1">
            <a:spLocks noChangeArrowheads="1"/>
          </p:cNvSpPr>
          <p:nvPr/>
        </p:nvSpPr>
        <p:spPr bwMode="auto">
          <a:xfrm>
            <a:off x="6957446" y="3708497"/>
            <a:ext cx="3211662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P74 </a:t>
            </a: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Arial" panose="020B0604020202020204" pitchFamily="34" charset="0"/>
              </a:rPr>
              <a:t>has current or former residence </a:t>
            </a:r>
            <a:r>
              <a:rPr lang="en-GB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Arial" panose="020B0604020202020204" pitchFamily="34" charset="0"/>
              </a:rPr>
              <a:t>(</a:t>
            </a: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Arial" panose="020B0604020202020204" pitchFamily="34" charset="0"/>
              </a:rPr>
              <a:t>is current or former residence</a:t>
            </a:r>
            <a:r>
              <a:rPr lang="en-GB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Arial" panose="020B0604020202020204" pitchFamily="34" charset="0"/>
              </a:rPr>
              <a:t> </a:t>
            </a: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Arial" panose="020B0604020202020204" pitchFamily="34" charset="0"/>
              </a:rPr>
              <a:t>of</a:t>
            </a:r>
            <a:r>
              <a:rPr lang="en-GB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Arial" panose="020B0604020202020204" pitchFamily="34" charset="0"/>
              </a:rPr>
              <a:t>)</a:t>
            </a:r>
          </a:p>
        </p:txBody>
      </p:sp>
      <p:sp>
        <p:nvSpPr>
          <p:cNvPr id="8222" name="Text Box 53"/>
          <p:cNvSpPr txBox="1">
            <a:spLocks noChangeArrowheads="1"/>
          </p:cNvSpPr>
          <p:nvPr/>
        </p:nvSpPr>
        <p:spPr bwMode="auto">
          <a:xfrm>
            <a:off x="5549661" y="2260584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cxnSp>
        <p:nvCxnSpPr>
          <p:cNvPr id="8232" name="AutoShape 25"/>
          <p:cNvCxnSpPr>
            <a:cxnSpLocks noChangeShapeType="1"/>
            <a:stCxn id="151" idx="0"/>
          </p:cNvCxnSpPr>
          <p:nvPr/>
        </p:nvCxnSpPr>
        <p:spPr bwMode="auto">
          <a:xfrm rot="16200000" flipV="1">
            <a:off x="1391318" y="1921354"/>
            <a:ext cx="1347756" cy="1795112"/>
          </a:xfrm>
          <a:prstGeom prst="bentConnector3">
            <a:avLst>
              <a:gd name="adj1" fmla="val 41740"/>
            </a:avLst>
          </a:prstGeom>
          <a:noFill/>
          <a:ln w="25400">
            <a:solidFill>
              <a:schemeClr val="tx1"/>
            </a:solidFill>
            <a:miter lim="800000"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236" name="Text Box 15"/>
          <p:cNvSpPr txBox="1">
            <a:spLocks noChangeAspect="1" noChangeArrowheads="1"/>
          </p:cNvSpPr>
          <p:nvPr/>
        </p:nvSpPr>
        <p:spPr bwMode="auto">
          <a:xfrm>
            <a:off x="8899701" y="1876426"/>
            <a:ext cx="2623479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54000" rIns="54000">
            <a:spAutoFit/>
          </a:bodyPr>
          <a:lstStyle>
            <a:defPPr>
              <a:defRPr lang="el-GR"/>
            </a:defPPr>
            <a:lvl1pPr algn="ctr">
              <a:lnSpc>
                <a:spcPct val="90000"/>
              </a:lnSpc>
              <a:buFontTx/>
              <a:buNone/>
              <a:defRPr sz="1800"/>
            </a:lvl1pPr>
            <a:lvl2pPr marL="742950" indent="-285750">
              <a:spcBef>
                <a:spcPct val="20000"/>
              </a:spcBef>
              <a:buChar char="–"/>
              <a:defRPr sz="2800"/>
            </a:lvl2pPr>
            <a:lvl3pPr marL="1143000" indent="-228600">
              <a:spcBef>
                <a:spcPct val="20000"/>
              </a:spcBef>
              <a:buChar char="•"/>
              <a:defRPr sz="2400"/>
            </a:lvl3pPr>
            <a:lvl4pPr marL="1600200" indent="-228600">
              <a:spcBef>
                <a:spcPct val="20000"/>
              </a:spcBef>
              <a:buChar char="–"/>
              <a:defRPr sz="2000"/>
            </a:lvl4pPr>
            <a:lvl5pPr marL="2057400" indent="-228600">
              <a:spcBef>
                <a:spcPct val="20000"/>
              </a:spcBef>
              <a:buChar char="»"/>
              <a:defRPr sz="2000"/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9pPr>
          </a:lstStyle>
          <a:p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E94 Space</a:t>
            </a:r>
            <a:r>
              <a:rPr lang="el-GR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 </a:t>
            </a:r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Primitive</a:t>
            </a:r>
            <a:endParaRPr lang="en-GB" altLang="en-US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8237" name="Text Box 26"/>
          <p:cNvSpPr txBox="1">
            <a:spLocks noChangeArrowheads="1"/>
          </p:cNvSpPr>
          <p:nvPr/>
        </p:nvSpPr>
        <p:spPr bwMode="auto">
          <a:xfrm>
            <a:off x="7691105" y="1154742"/>
            <a:ext cx="2242181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defPPr>
              <a:defRPr lang="el-GR"/>
            </a:defPPr>
            <a:lvl1pPr algn="ctr">
              <a:buFontTx/>
              <a:buNone/>
              <a:defRPr sz="1200">
                <a:latin typeface="Tahoma" panose="020B060403050404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/>
            </a:lvl2pPr>
            <a:lvl3pPr marL="1143000" indent="-228600">
              <a:spcBef>
                <a:spcPct val="20000"/>
              </a:spcBef>
              <a:buChar char="•"/>
              <a:defRPr sz="2400"/>
            </a:lvl3pPr>
            <a:lvl4pPr marL="1600200" indent="-228600">
              <a:spcBef>
                <a:spcPct val="20000"/>
              </a:spcBef>
              <a:buChar char="–"/>
              <a:defRPr sz="2000"/>
            </a:lvl4pPr>
            <a:lvl5pPr marL="2057400" indent="-228600">
              <a:spcBef>
                <a:spcPct val="20000"/>
              </a:spcBef>
              <a:buChar char="»"/>
              <a:defRPr sz="2000"/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9pPr>
          </a:lstStyle>
          <a:p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P168 place is defined by</a:t>
            </a:r>
          </a:p>
          <a:p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(defines place)</a:t>
            </a:r>
            <a:endParaRPr lang="en-GB" altLang="en-US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8238" name="Text Box 62"/>
          <p:cNvSpPr txBox="1">
            <a:spLocks noChangeArrowheads="1"/>
          </p:cNvSpPr>
          <p:nvPr/>
        </p:nvSpPr>
        <p:spPr bwMode="auto">
          <a:xfrm>
            <a:off x="10137115" y="1393981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1,1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8239" name="Text Box 64"/>
          <p:cNvSpPr txBox="1">
            <a:spLocks noChangeArrowheads="1"/>
          </p:cNvSpPr>
          <p:nvPr/>
        </p:nvSpPr>
        <p:spPr bwMode="auto">
          <a:xfrm>
            <a:off x="7811542" y="2945742"/>
            <a:ext cx="1586588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defPPr>
              <a:defRPr lang="el-GR"/>
            </a:defPPr>
            <a:lvl1pPr algn="ctr">
              <a:spcAft>
                <a:spcPts val="600"/>
              </a:spcAft>
              <a:defRPr sz="1200">
                <a:latin typeface="Tahoma" panose="020B0604030504040204" pitchFamily="34" charset="0"/>
                <a:cs typeface="Times New Roman" panose="02020603050405020304" pitchFamily="18" charset="0"/>
              </a:defRPr>
            </a:lvl1pPr>
          </a:lstStyle>
          <a:p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 P172 contains</a:t>
            </a:r>
            <a:endParaRPr lang="el-GR" altLang="en-US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8262" name="Rectangle 11"/>
          <p:cNvSpPr>
            <a:spLocks noChangeArrowheads="1"/>
          </p:cNvSpPr>
          <p:nvPr/>
        </p:nvSpPr>
        <p:spPr bwMode="auto">
          <a:xfrm>
            <a:off x="4416998" y="737455"/>
            <a:ext cx="2365026" cy="8309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P189 approximates</a:t>
            </a:r>
            <a:endParaRPr lang="el-GR" altLang="en-US" sz="1200" dirty="0">
              <a:solidFill>
                <a:srgbClr val="000000"/>
              </a:solidFill>
              <a:latin typeface="Cambria" panose="02040503050406030204" pitchFamily="18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P89 falls within</a:t>
            </a:r>
            <a:r>
              <a:rPr lang="el-GR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 (</a:t>
            </a: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contains</a:t>
            </a:r>
            <a:r>
              <a:rPr lang="el-GR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)</a:t>
            </a:r>
          </a:p>
          <a:p>
            <a:pPr>
              <a:spcAft>
                <a:spcPts val="0"/>
              </a:spcAft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P122 borders with</a:t>
            </a:r>
            <a:endParaRPr lang="el-GR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P121 overlaps with</a:t>
            </a:r>
            <a:endParaRPr lang="el-GR" altLang="en-US" sz="1200" dirty="0">
              <a:solidFill>
                <a:srgbClr val="000000"/>
              </a:solidFill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90" name="Text Box 62"/>
          <p:cNvSpPr txBox="1">
            <a:spLocks noChangeArrowheads="1"/>
          </p:cNvSpPr>
          <p:nvPr/>
        </p:nvSpPr>
        <p:spPr bwMode="auto">
          <a:xfrm>
            <a:off x="6978927" y="1393207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91" name="Text Box 53"/>
          <p:cNvSpPr txBox="1">
            <a:spLocks noChangeArrowheads="1"/>
          </p:cNvSpPr>
          <p:nvPr/>
        </p:nvSpPr>
        <p:spPr bwMode="auto">
          <a:xfrm>
            <a:off x="7035628" y="2946827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92" name="Text Box 53"/>
          <p:cNvSpPr txBox="1">
            <a:spLocks noChangeArrowheads="1"/>
          </p:cNvSpPr>
          <p:nvPr/>
        </p:nvSpPr>
        <p:spPr bwMode="auto">
          <a:xfrm>
            <a:off x="7020841" y="2603558"/>
            <a:ext cx="48062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93" name="Text Box 53"/>
          <p:cNvSpPr txBox="1">
            <a:spLocks noChangeArrowheads="1"/>
          </p:cNvSpPr>
          <p:nvPr/>
        </p:nvSpPr>
        <p:spPr bwMode="auto">
          <a:xfrm>
            <a:off x="9780319" y="2609487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94" name="Text Box 53"/>
          <p:cNvSpPr txBox="1">
            <a:spLocks noChangeArrowheads="1"/>
          </p:cNvSpPr>
          <p:nvPr/>
        </p:nvSpPr>
        <p:spPr bwMode="auto">
          <a:xfrm>
            <a:off x="9785838" y="2948975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9" name="Text Box 19"/>
          <p:cNvSpPr txBox="1">
            <a:spLocks noChangeAspect="1" noChangeArrowheads="1"/>
          </p:cNvSpPr>
          <p:nvPr/>
        </p:nvSpPr>
        <p:spPr bwMode="auto">
          <a:xfrm>
            <a:off x="498967" y="1879600"/>
            <a:ext cx="1337345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 dirty="0">
                <a:solidFill>
                  <a:srgbClr val="000000"/>
                </a:solidFill>
                <a:latin typeface="Cambria" panose="02040503050406030204" pitchFamily="18" charset="0"/>
              </a:rPr>
              <a:t>E4 Period</a:t>
            </a:r>
            <a:endParaRPr lang="en-GB" altLang="en-US" sz="18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43" name="Text Box 5"/>
          <p:cNvSpPr txBox="1">
            <a:spLocks noChangeArrowheads="1"/>
          </p:cNvSpPr>
          <p:nvPr/>
        </p:nvSpPr>
        <p:spPr bwMode="auto">
          <a:xfrm>
            <a:off x="2291793" y="1560697"/>
            <a:ext cx="1474596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P7 took place at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(witnessed)</a:t>
            </a:r>
            <a:endParaRPr lang="el-GR" altLang="en-US" sz="1200" dirty="0">
              <a:solidFill>
                <a:srgbClr val="000000"/>
              </a:solidFill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9" name="Straight Arrow Connector 18"/>
          <p:cNvCxnSpPr>
            <a:stCxn id="29" idx="3"/>
            <a:endCxn id="8233" idx="1"/>
          </p:cNvCxnSpPr>
          <p:nvPr/>
        </p:nvCxnSpPr>
        <p:spPr bwMode="auto">
          <a:xfrm flipV="1">
            <a:off x="1836312" y="2050151"/>
            <a:ext cx="3792929" cy="265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0" name="Text Box 14"/>
          <p:cNvSpPr txBox="1">
            <a:spLocks noChangeAspect="1" noChangeArrowheads="1"/>
          </p:cNvSpPr>
          <p:nvPr/>
        </p:nvSpPr>
        <p:spPr bwMode="auto">
          <a:xfrm>
            <a:off x="1222811" y="5049252"/>
            <a:ext cx="2623378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54000" rIns="54000">
            <a:spAutoFit/>
          </a:bodyPr>
          <a:lstStyle>
            <a:defPPr>
              <a:defRPr lang="el-GR"/>
            </a:defPPr>
            <a:lvl1pPr algn="ctr">
              <a:lnSpc>
                <a:spcPct val="90000"/>
              </a:lnSpc>
              <a:buFontTx/>
              <a:buNone/>
              <a:defRPr sz="1800"/>
            </a:lvl1pPr>
            <a:lvl2pPr marL="742950" indent="-285750">
              <a:spcBef>
                <a:spcPct val="20000"/>
              </a:spcBef>
              <a:buChar char="–"/>
              <a:defRPr sz="2800"/>
            </a:lvl2pPr>
            <a:lvl3pPr marL="1143000" indent="-228600">
              <a:spcBef>
                <a:spcPct val="20000"/>
              </a:spcBef>
              <a:buChar char="•"/>
              <a:defRPr sz="2400"/>
            </a:lvl3pPr>
            <a:lvl4pPr marL="1600200" indent="-228600">
              <a:spcBef>
                <a:spcPct val="20000"/>
              </a:spcBef>
              <a:buChar char="–"/>
              <a:defRPr sz="2000"/>
            </a:lvl4pPr>
            <a:lvl5pPr marL="2057400" indent="-228600">
              <a:spcBef>
                <a:spcPct val="20000"/>
              </a:spcBef>
              <a:buChar char="»"/>
              <a:defRPr sz="2000"/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9pPr>
          </a:lstStyle>
          <a:p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E19 Physical Object</a:t>
            </a:r>
            <a:endParaRPr lang="en-GB" altLang="en-US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61" name="Text Box 64"/>
          <p:cNvSpPr txBox="1">
            <a:spLocks noChangeArrowheads="1"/>
          </p:cNvSpPr>
          <p:nvPr/>
        </p:nvSpPr>
        <p:spPr bwMode="auto">
          <a:xfrm>
            <a:off x="3483303" y="4064317"/>
            <a:ext cx="2858923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defPPr>
              <a:defRPr lang="el-GR"/>
            </a:defPPr>
            <a:lvl1pPr algn="ctr">
              <a:buFontTx/>
              <a:buNone/>
              <a:defRPr sz="1300">
                <a:latin typeface="Tahoma" panose="020B060403050404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/>
            </a:lvl2pPr>
            <a:lvl3pPr marL="1143000" indent="-228600">
              <a:spcBef>
                <a:spcPct val="20000"/>
              </a:spcBef>
              <a:buChar char="•"/>
              <a:defRPr sz="2400"/>
            </a:lvl3pPr>
            <a:lvl4pPr marL="1600200" indent="-228600">
              <a:spcBef>
                <a:spcPct val="20000"/>
              </a:spcBef>
              <a:buChar char="–"/>
              <a:defRPr sz="2000"/>
            </a:lvl4pPr>
            <a:lvl5pPr marL="2057400" indent="-228600">
              <a:spcBef>
                <a:spcPct val="20000"/>
              </a:spcBef>
              <a:buChar char="»"/>
              <a:defRPr sz="2000"/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9pPr>
          </a:lstStyle>
          <a:p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 P53  has former or current location (is former or </a:t>
            </a:r>
          </a:p>
          <a:p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current location of)</a:t>
            </a:r>
            <a:endParaRPr lang="el-GR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65" name="Text Box 5"/>
          <p:cNvSpPr txBox="1">
            <a:spLocks noChangeArrowheads="1"/>
          </p:cNvSpPr>
          <p:nvPr/>
        </p:nvSpPr>
        <p:spPr bwMode="auto">
          <a:xfrm>
            <a:off x="1229408" y="2413921"/>
            <a:ext cx="2253895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spcAft>
                <a:spcPts val="0"/>
              </a:spcAft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P8 took place on or within </a:t>
            </a:r>
          </a:p>
          <a:p>
            <a:pPr algn="ctr">
              <a:spcBef>
                <a:spcPct val="0"/>
              </a:spcBef>
              <a:spcAft>
                <a:spcPts val="0"/>
              </a:spcAft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(witnessed)</a:t>
            </a:r>
            <a:endParaRPr lang="el-GR" altLang="en-US" sz="1200" dirty="0">
              <a:solidFill>
                <a:srgbClr val="000000"/>
              </a:solidFill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73" name="Text Box 14"/>
          <p:cNvSpPr txBox="1">
            <a:spLocks noChangeAspect="1" noChangeArrowheads="1"/>
          </p:cNvSpPr>
          <p:nvPr/>
        </p:nvSpPr>
        <p:spPr bwMode="auto">
          <a:xfrm>
            <a:off x="10367889" y="5023853"/>
            <a:ext cx="1191195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 dirty="0">
                <a:solidFill>
                  <a:srgbClr val="000000"/>
                </a:solidFill>
                <a:latin typeface="Cambria" panose="02040503050406030204" pitchFamily="18" charset="0"/>
              </a:rPr>
              <a:t>E9 Move</a:t>
            </a:r>
            <a:endParaRPr lang="en-GB" altLang="en-US" sz="18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cxnSp>
        <p:nvCxnSpPr>
          <p:cNvPr id="87" name="AutoShape 25"/>
          <p:cNvCxnSpPr>
            <a:cxnSpLocks noChangeShapeType="1"/>
            <a:stCxn id="169" idx="2"/>
            <a:endCxn id="59" idx="2"/>
          </p:cNvCxnSpPr>
          <p:nvPr/>
        </p:nvCxnSpPr>
        <p:spPr bwMode="auto">
          <a:xfrm rot="5400000">
            <a:off x="3849404" y="1475733"/>
            <a:ext cx="1627705" cy="3118595"/>
          </a:xfrm>
          <a:prstGeom prst="bentConnector3">
            <a:avLst>
              <a:gd name="adj1" fmla="val 114044"/>
            </a:avLst>
          </a:prstGeom>
          <a:noFill/>
          <a:ln w="25400">
            <a:solidFill>
              <a:schemeClr val="tx1"/>
            </a:solidFill>
            <a:miter lim="800000"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39" name="Line 73"/>
          <p:cNvSpPr>
            <a:spLocks noChangeShapeType="1"/>
          </p:cNvSpPr>
          <p:nvPr/>
        </p:nvSpPr>
        <p:spPr bwMode="auto">
          <a:xfrm flipV="1">
            <a:off x="2529996" y="3884395"/>
            <a:ext cx="1192" cy="1163824"/>
          </a:xfrm>
          <a:prstGeom prst="line">
            <a:avLst/>
          </a:prstGeom>
          <a:noFill/>
          <a:ln w="57150" cmpd="dbl">
            <a:solidFill>
              <a:schemeClr val="tx1"/>
            </a:solidFill>
            <a:round/>
            <a:headEnd type="none" w="sm" len="sm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cxnSp>
        <p:nvCxnSpPr>
          <p:cNvPr id="140" name="AutoShape 25"/>
          <p:cNvCxnSpPr>
            <a:cxnSpLocks noChangeShapeType="1"/>
            <a:stCxn id="141" idx="2"/>
            <a:endCxn id="8200" idx="1"/>
          </p:cNvCxnSpPr>
          <p:nvPr/>
        </p:nvCxnSpPr>
        <p:spPr bwMode="auto">
          <a:xfrm rot="16200000" flipH="1">
            <a:off x="7766844" y="1237057"/>
            <a:ext cx="1485413" cy="3467631"/>
          </a:xfrm>
          <a:prstGeom prst="bentConnector2">
            <a:avLst/>
          </a:prstGeom>
          <a:noFill/>
          <a:ln w="25400">
            <a:solidFill>
              <a:schemeClr val="tx1"/>
            </a:solidFill>
            <a:miter lim="800000"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51" name="Text Box 53"/>
          <p:cNvSpPr txBox="1">
            <a:spLocks noChangeArrowheads="1"/>
          </p:cNvSpPr>
          <p:nvPr/>
        </p:nvSpPr>
        <p:spPr bwMode="auto">
          <a:xfrm>
            <a:off x="2724144" y="3492788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  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cxnSp>
        <p:nvCxnSpPr>
          <p:cNvPr id="158" name="AutoShape 25"/>
          <p:cNvCxnSpPr>
            <a:cxnSpLocks noChangeShapeType="1"/>
          </p:cNvCxnSpPr>
          <p:nvPr/>
        </p:nvCxnSpPr>
        <p:spPr bwMode="auto">
          <a:xfrm rot="5400000">
            <a:off x="3881910" y="1504755"/>
            <a:ext cx="1336162" cy="2840287"/>
          </a:xfrm>
          <a:prstGeom prst="bentConnector3">
            <a:avLst>
              <a:gd name="adj1" fmla="val 50000"/>
            </a:avLst>
          </a:prstGeom>
          <a:noFill/>
          <a:ln w="25400">
            <a:solidFill>
              <a:schemeClr val="tx1"/>
            </a:solidFill>
            <a:miter lim="800000"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62" name="Text Box 59"/>
          <p:cNvSpPr txBox="1">
            <a:spLocks noChangeArrowheads="1"/>
          </p:cNvSpPr>
          <p:nvPr/>
        </p:nvSpPr>
        <p:spPr bwMode="auto">
          <a:xfrm>
            <a:off x="3325638" y="2422363"/>
            <a:ext cx="2370877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defPPr>
              <a:defRPr lang="el-GR"/>
            </a:defPPr>
            <a:lvl1pPr algn="ctr">
              <a:spcAft>
                <a:spcPts val="0"/>
              </a:spcAft>
              <a:buFontTx/>
              <a:buNone/>
              <a:defRPr sz="1200">
                <a:latin typeface="Tahoma" panose="020B060403050404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/>
            </a:lvl2pPr>
            <a:lvl3pPr marL="1143000" indent="-228600">
              <a:spcBef>
                <a:spcPct val="20000"/>
              </a:spcBef>
              <a:buChar char="•"/>
              <a:defRPr sz="2400"/>
            </a:lvl3pPr>
            <a:lvl4pPr marL="1600200" indent="-228600">
              <a:spcBef>
                <a:spcPct val="20000"/>
              </a:spcBef>
              <a:buChar char="–"/>
              <a:defRPr sz="2000"/>
            </a:lvl4pPr>
            <a:lvl5pPr marL="2057400" indent="-228600">
              <a:spcBef>
                <a:spcPct val="20000"/>
              </a:spcBef>
              <a:buChar char="»"/>
              <a:defRPr sz="2000"/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9pPr>
          </a:lstStyle>
          <a:p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P59 has section</a:t>
            </a:r>
          </a:p>
          <a:p>
            <a:r>
              <a:rPr lang="en-US" altLang="en-US" dirty="0">
                <a:solidFill>
                  <a:srgbClr val="000000"/>
                </a:solidFill>
                <a:latin typeface="Cambria" panose="02040503050406030204" pitchFamily="18" charset="0"/>
              </a:rPr>
              <a:t>(is located on or within)</a:t>
            </a:r>
            <a:endParaRPr lang="el-GR" altLang="en-US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cxnSp>
        <p:nvCxnSpPr>
          <p:cNvPr id="172" name="AutoShape 25"/>
          <p:cNvCxnSpPr>
            <a:cxnSpLocks noChangeShapeType="1"/>
            <a:stCxn id="8233" idx="2"/>
            <a:endCxn id="60" idx="3"/>
          </p:cNvCxnSpPr>
          <p:nvPr/>
        </p:nvCxnSpPr>
        <p:spPr bwMode="auto">
          <a:xfrm rot="5400000">
            <a:off x="3634526" y="2432630"/>
            <a:ext cx="2999102" cy="2575775"/>
          </a:xfrm>
          <a:prstGeom prst="bentConnector2">
            <a:avLst/>
          </a:prstGeom>
          <a:noFill/>
          <a:ln w="28575">
            <a:solidFill>
              <a:schemeClr val="tx1"/>
            </a:solidFill>
            <a:miter lim="800000"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76" name="Text Box 53"/>
          <p:cNvSpPr txBox="1">
            <a:spLocks noChangeArrowheads="1"/>
          </p:cNvSpPr>
          <p:nvPr/>
        </p:nvSpPr>
        <p:spPr bwMode="auto">
          <a:xfrm>
            <a:off x="4420152" y="5114917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  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178" name="Text Box 54"/>
          <p:cNvSpPr txBox="1">
            <a:spLocks noChangeArrowheads="1"/>
          </p:cNvSpPr>
          <p:nvPr/>
        </p:nvSpPr>
        <p:spPr bwMode="auto">
          <a:xfrm>
            <a:off x="3942496" y="5228765"/>
            <a:ext cx="2327783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defPPr>
              <a:defRPr lang="el-GR"/>
            </a:defPPr>
            <a:lvl1pPr algn="ctr">
              <a:buFontTx/>
              <a:buNone/>
              <a:defRPr sz="1300">
                <a:latin typeface="Tahoma" panose="020B0604030504040204" pitchFamily="34" charset="0"/>
                <a:cs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/>
            </a:lvl2pPr>
            <a:lvl3pPr marL="1143000" indent="-228600">
              <a:spcBef>
                <a:spcPct val="20000"/>
              </a:spcBef>
              <a:buChar char="•"/>
              <a:defRPr sz="2400"/>
            </a:lvl3pPr>
            <a:lvl4pPr marL="1600200" indent="-228600">
              <a:spcBef>
                <a:spcPct val="20000"/>
              </a:spcBef>
              <a:buChar char="–"/>
              <a:defRPr sz="2000"/>
            </a:lvl4pPr>
            <a:lvl5pPr marL="2057400" indent="-228600">
              <a:spcBef>
                <a:spcPct val="20000"/>
              </a:spcBef>
              <a:buChar char="»"/>
              <a:defRPr sz="2000"/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/>
            </a:lvl9pPr>
          </a:lstStyle>
          <a:p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 P55 has current location </a:t>
            </a:r>
          </a:p>
          <a:p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(currently holds)</a:t>
            </a:r>
            <a:endParaRPr lang="el-GR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180" name="Text Box 53"/>
          <p:cNvSpPr txBox="1">
            <a:spLocks noChangeArrowheads="1"/>
          </p:cNvSpPr>
          <p:nvPr/>
        </p:nvSpPr>
        <p:spPr bwMode="auto">
          <a:xfrm>
            <a:off x="3182041" y="3173606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186" name="Text Box 53"/>
          <p:cNvSpPr txBox="1">
            <a:spLocks noChangeArrowheads="1"/>
          </p:cNvSpPr>
          <p:nvPr/>
        </p:nvSpPr>
        <p:spPr bwMode="auto">
          <a:xfrm>
            <a:off x="3105150" y="4071260"/>
            <a:ext cx="452550" cy="2809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187" name="Text Box 53"/>
          <p:cNvSpPr txBox="1">
            <a:spLocks noChangeArrowheads="1"/>
          </p:cNvSpPr>
          <p:nvPr/>
        </p:nvSpPr>
        <p:spPr bwMode="auto">
          <a:xfrm flipH="1">
            <a:off x="5801064" y="3574049"/>
            <a:ext cx="49318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grpSp>
        <p:nvGrpSpPr>
          <p:cNvPr id="8225" name="Group 8224"/>
          <p:cNvGrpSpPr/>
          <p:nvPr/>
        </p:nvGrpSpPr>
        <p:grpSpPr>
          <a:xfrm>
            <a:off x="5629240" y="1879335"/>
            <a:ext cx="1585446" cy="348830"/>
            <a:chOff x="6121399" y="1317625"/>
            <a:chExt cx="1582238" cy="317063"/>
          </a:xfrm>
        </p:grpSpPr>
        <p:sp>
          <p:nvSpPr>
            <p:cNvPr id="8233" name="Text Box 18"/>
            <p:cNvSpPr txBox="1">
              <a:spLocks noChangeAspect="1" noChangeArrowheads="1"/>
            </p:cNvSpPr>
            <p:nvPr/>
          </p:nvSpPr>
          <p:spPr bwMode="auto">
            <a:xfrm>
              <a:off x="6121400" y="1317625"/>
              <a:ext cx="1582237" cy="310520"/>
            </a:xfrm>
            <a:prstGeom prst="rect">
              <a:avLst/>
            </a:prstGeom>
            <a:gradFill rotWithShape="1">
              <a:gsLst>
                <a:gs pos="0">
                  <a:srgbClr val="97C9F3"/>
                </a:gs>
                <a:gs pos="50000">
                  <a:srgbClr val="FFFFFF"/>
                </a:gs>
                <a:gs pos="100000">
                  <a:srgbClr val="97C9F3"/>
                </a:gs>
              </a:gsLst>
              <a:lin ang="5400000" scaled="1"/>
            </a:gra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lIns="54000" rIns="54000">
              <a:spAutoFit/>
            </a:bodyPr>
            <a:lstStyle>
              <a:defPPr>
                <a:defRPr lang="el-GR"/>
              </a:defPPr>
              <a:lvl1pPr algn="ctr">
                <a:lnSpc>
                  <a:spcPct val="90000"/>
                </a:lnSpc>
                <a:buFontTx/>
                <a:buNone/>
                <a:defRPr sz="1800"/>
              </a:lvl1pPr>
              <a:lvl2pPr marL="742950" indent="-285750">
                <a:spcBef>
                  <a:spcPct val="20000"/>
                </a:spcBef>
                <a:buChar char="–"/>
                <a:defRPr sz="2800"/>
              </a:lvl2pPr>
              <a:lvl3pPr marL="1143000" indent="-228600">
                <a:spcBef>
                  <a:spcPct val="20000"/>
                </a:spcBef>
                <a:buChar char="•"/>
                <a:defRPr sz="2400"/>
              </a:lvl3pPr>
              <a:lvl4pPr marL="1600200" indent="-228600">
                <a:spcBef>
                  <a:spcPct val="20000"/>
                </a:spcBef>
                <a:buChar char="–"/>
                <a:defRPr sz="2000"/>
              </a:lvl4pPr>
              <a:lvl5pPr marL="2057400" indent="-228600">
                <a:spcBef>
                  <a:spcPct val="20000"/>
                </a:spcBef>
                <a:buChar char="»"/>
                <a:defRPr sz="2000"/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/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/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/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/>
              </a:lvl9pPr>
            </a:lstStyle>
            <a:p>
              <a:r>
                <a:rPr lang="en-US" altLang="en-US" dirty="0">
                  <a:solidFill>
                    <a:srgbClr val="000000"/>
                  </a:solidFill>
                  <a:latin typeface="Cambria" panose="02040503050406030204" pitchFamily="18" charset="0"/>
                </a:rPr>
                <a:t>E53 Place</a:t>
              </a:r>
              <a:endParaRPr lang="en-GB" altLang="en-US" dirty="0">
                <a:solidFill>
                  <a:srgbClr val="000000"/>
                </a:solidFill>
                <a:latin typeface="Cambria" panose="02040503050406030204" pitchFamily="18" charset="0"/>
              </a:endParaRPr>
            </a:p>
          </p:txBody>
        </p:sp>
        <p:cxnSp>
          <p:nvCxnSpPr>
            <p:cNvPr id="39" name="AutoShape 45"/>
            <p:cNvCxnSpPr>
              <a:cxnSpLocks noChangeShapeType="1"/>
              <a:stCxn id="8233" idx="1"/>
              <a:endCxn id="8233" idx="0"/>
            </p:cNvCxnSpPr>
            <p:nvPr/>
          </p:nvCxnSpPr>
          <p:spPr bwMode="auto">
            <a:xfrm rot="10800000" flipH="1">
              <a:off x="6121399" y="1317625"/>
              <a:ext cx="791119" cy="155260"/>
            </a:xfrm>
            <a:prstGeom prst="curvedConnector4">
              <a:avLst>
                <a:gd name="adj1" fmla="val -169031"/>
                <a:gd name="adj2" fmla="val 233828"/>
              </a:avLst>
            </a:prstGeom>
            <a:noFill/>
            <a:ln w="25400">
              <a:solidFill>
                <a:schemeClr val="tx1"/>
              </a:solidFill>
              <a:round/>
              <a:headEnd/>
              <a:tailEnd type="stealth" w="lg" len="lg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130" name="Text Box 53"/>
            <p:cNvSpPr txBox="1">
              <a:spLocks noChangeArrowheads="1"/>
            </p:cNvSpPr>
            <p:nvPr/>
          </p:nvSpPr>
          <p:spPr bwMode="auto">
            <a:xfrm>
              <a:off x="6194080" y="1382915"/>
              <a:ext cx="476250" cy="2517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>
                <a:spcBef>
                  <a:spcPct val="50000"/>
                </a:spcBef>
                <a:buFontTx/>
                <a:buNone/>
              </a:pPr>
              <a:r>
                <a:rPr lang="en-US" altLang="en-US" sz="1200" dirty="0">
                  <a:solidFill>
                    <a:srgbClr val="000000"/>
                  </a:solidFill>
                  <a:latin typeface="Cambria" panose="02040503050406030204" pitchFamily="18" charset="0"/>
                </a:rPr>
                <a:t>  </a:t>
              </a:r>
              <a:endParaRPr lang="en-GB" altLang="en-US" sz="1200" dirty="0">
                <a:solidFill>
                  <a:srgbClr val="000000"/>
                </a:solidFill>
                <a:latin typeface="Cambria" panose="02040503050406030204" pitchFamily="18" charset="0"/>
              </a:endParaRPr>
            </a:p>
          </p:txBody>
        </p:sp>
        <p:sp>
          <p:nvSpPr>
            <p:cNvPr id="134" name="Text Box 53"/>
            <p:cNvSpPr txBox="1">
              <a:spLocks noChangeArrowheads="1"/>
            </p:cNvSpPr>
            <p:nvPr/>
          </p:nvSpPr>
          <p:spPr bwMode="auto">
            <a:xfrm>
              <a:off x="7203592" y="1360409"/>
              <a:ext cx="476250" cy="2517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>
                <a:spcBef>
                  <a:spcPct val="50000"/>
                </a:spcBef>
                <a:buFontTx/>
                <a:buNone/>
              </a:pPr>
              <a:r>
                <a:rPr lang="en-US" altLang="en-US" sz="1200" dirty="0">
                  <a:solidFill>
                    <a:srgbClr val="000000"/>
                  </a:solidFill>
                  <a:latin typeface="Cambria" panose="02040503050406030204" pitchFamily="18" charset="0"/>
                </a:rPr>
                <a:t>  </a:t>
              </a:r>
              <a:endParaRPr lang="en-GB" altLang="en-US" sz="1200" dirty="0">
                <a:solidFill>
                  <a:srgbClr val="000000"/>
                </a:solidFill>
                <a:latin typeface="Cambria" panose="02040503050406030204" pitchFamily="18" charset="0"/>
              </a:endParaRPr>
            </a:p>
          </p:txBody>
        </p:sp>
        <p:sp>
          <p:nvSpPr>
            <p:cNvPr id="141" name="Text Box 53"/>
            <p:cNvSpPr txBox="1">
              <a:spLocks noChangeArrowheads="1"/>
            </p:cNvSpPr>
            <p:nvPr/>
          </p:nvSpPr>
          <p:spPr bwMode="auto">
            <a:xfrm>
              <a:off x="7027449" y="1382915"/>
              <a:ext cx="476250" cy="2517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>
                <a:spcBef>
                  <a:spcPct val="50000"/>
                </a:spcBef>
                <a:buFontTx/>
                <a:buNone/>
              </a:pPr>
              <a:r>
                <a:rPr lang="en-US" altLang="en-US" sz="1200" dirty="0">
                  <a:solidFill>
                    <a:srgbClr val="000000"/>
                  </a:solidFill>
                  <a:latin typeface="Cambria" panose="02040503050406030204" pitchFamily="18" charset="0"/>
                </a:rPr>
                <a:t>  </a:t>
              </a:r>
              <a:endParaRPr lang="en-GB" altLang="en-US" sz="1200" dirty="0">
                <a:solidFill>
                  <a:srgbClr val="000000"/>
                </a:solidFill>
                <a:latin typeface="Cambria" panose="02040503050406030204" pitchFamily="18" charset="0"/>
              </a:endParaRPr>
            </a:p>
          </p:txBody>
        </p:sp>
        <p:sp>
          <p:nvSpPr>
            <p:cNvPr id="169" name="Text Box 53"/>
            <p:cNvSpPr txBox="1">
              <a:spLocks noChangeArrowheads="1"/>
            </p:cNvSpPr>
            <p:nvPr/>
          </p:nvSpPr>
          <p:spPr bwMode="auto">
            <a:xfrm>
              <a:off x="6475386" y="1376565"/>
              <a:ext cx="476250" cy="2517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>
                <a:spcBef>
                  <a:spcPct val="50000"/>
                </a:spcBef>
                <a:buFontTx/>
                <a:buNone/>
              </a:pPr>
              <a:r>
                <a:rPr lang="en-US" altLang="en-US" sz="1200" dirty="0">
                  <a:solidFill>
                    <a:srgbClr val="000000"/>
                  </a:solidFill>
                  <a:latin typeface="Cambria" panose="02040503050406030204" pitchFamily="18" charset="0"/>
                </a:rPr>
                <a:t>  </a:t>
              </a:r>
              <a:endParaRPr lang="en-GB" altLang="en-US" sz="1200" dirty="0">
                <a:solidFill>
                  <a:srgbClr val="000000"/>
                </a:solidFill>
                <a:latin typeface="Cambria" panose="02040503050406030204" pitchFamily="18" charset="0"/>
              </a:endParaRPr>
            </a:p>
          </p:txBody>
        </p:sp>
        <p:sp>
          <p:nvSpPr>
            <p:cNvPr id="188" name="Text Box 53"/>
            <p:cNvSpPr txBox="1">
              <a:spLocks noChangeArrowheads="1"/>
            </p:cNvSpPr>
            <p:nvPr/>
          </p:nvSpPr>
          <p:spPr bwMode="auto">
            <a:xfrm>
              <a:off x="6860692" y="1360409"/>
              <a:ext cx="476250" cy="2517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>
                <a:spcBef>
                  <a:spcPct val="50000"/>
                </a:spcBef>
                <a:buFontTx/>
                <a:buNone/>
              </a:pPr>
              <a:r>
                <a:rPr lang="en-US" altLang="en-US" sz="1200" dirty="0">
                  <a:solidFill>
                    <a:srgbClr val="000000"/>
                  </a:solidFill>
                  <a:latin typeface="Cambria" panose="02040503050406030204" pitchFamily="18" charset="0"/>
                </a:rPr>
                <a:t>  </a:t>
              </a:r>
              <a:endParaRPr lang="en-GB" altLang="en-US" sz="1200" dirty="0">
                <a:solidFill>
                  <a:srgbClr val="000000"/>
                </a:solidFill>
                <a:latin typeface="Cambria" panose="02040503050406030204" pitchFamily="18" charset="0"/>
              </a:endParaRPr>
            </a:p>
          </p:txBody>
        </p:sp>
      </p:grpSp>
      <p:cxnSp>
        <p:nvCxnSpPr>
          <p:cNvPr id="190" name="AutoShape 25"/>
          <p:cNvCxnSpPr>
            <a:cxnSpLocks noChangeShapeType="1"/>
            <a:stCxn id="188" idx="2"/>
            <a:endCxn id="73" idx="1"/>
          </p:cNvCxnSpPr>
          <p:nvPr/>
        </p:nvCxnSpPr>
        <p:spPr bwMode="auto">
          <a:xfrm rot="16200000" flipH="1">
            <a:off x="6992633" y="1819412"/>
            <a:ext cx="2991263" cy="3759249"/>
          </a:xfrm>
          <a:prstGeom prst="bentConnector2">
            <a:avLst/>
          </a:prstGeom>
          <a:noFill/>
          <a:ln w="25400">
            <a:solidFill>
              <a:schemeClr val="tx1"/>
            </a:solidFill>
            <a:miter lim="800000"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241" name="Rectangle 8240"/>
          <p:cNvSpPr/>
          <p:nvPr/>
        </p:nvSpPr>
        <p:spPr>
          <a:xfrm>
            <a:off x="6840802" y="4893485"/>
            <a:ext cx="3294612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/>
            <a:r>
              <a:rPr lang="en-GB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P26 moved to (was destination of)</a:t>
            </a:r>
            <a:endParaRPr lang="en-US" sz="1200" dirty="0">
              <a:solidFill>
                <a:srgbClr val="000000"/>
              </a:solidFill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8242" name="Rectangle 8241"/>
          <p:cNvSpPr/>
          <p:nvPr/>
        </p:nvSpPr>
        <p:spPr>
          <a:xfrm>
            <a:off x="6840497" y="5202449"/>
            <a:ext cx="30292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/>
            <a:r>
              <a:rPr lang="en-GB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P27 moved from (was origin of)</a:t>
            </a:r>
            <a:endParaRPr lang="en-US" sz="1200" dirty="0">
              <a:solidFill>
                <a:srgbClr val="000000"/>
              </a:solidFill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8243" name="Rectangle 8242"/>
          <p:cNvSpPr/>
          <p:nvPr/>
        </p:nvSpPr>
        <p:spPr>
          <a:xfrm>
            <a:off x="5167353" y="5946775"/>
            <a:ext cx="2508738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/>
            <a:r>
              <a:rPr lang="en-GB" sz="1200" dirty="0">
                <a:solidFill>
                  <a:srgbClr val="000000"/>
                </a:solidFill>
                <a:latin typeface="Cambria" panose="02040503050406030204" pitchFamily="18" charset="0"/>
                <a:cs typeface="Times New Roman" panose="02020603050405020304" pitchFamily="18" charset="0"/>
              </a:rPr>
              <a:t>P25 moved (moved by)</a:t>
            </a:r>
            <a:endParaRPr lang="en-US" sz="1200" dirty="0">
              <a:solidFill>
                <a:srgbClr val="000000"/>
              </a:solidFill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205" name="Text Box 53"/>
          <p:cNvSpPr txBox="1">
            <a:spLocks noChangeArrowheads="1"/>
          </p:cNvSpPr>
          <p:nvPr/>
        </p:nvSpPr>
        <p:spPr bwMode="auto">
          <a:xfrm flipH="1">
            <a:off x="2095500" y="5410200"/>
            <a:ext cx="52385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06" name="Text Box 53"/>
          <p:cNvSpPr txBox="1">
            <a:spLocks noChangeArrowheads="1"/>
          </p:cNvSpPr>
          <p:nvPr/>
        </p:nvSpPr>
        <p:spPr bwMode="auto">
          <a:xfrm flipH="1">
            <a:off x="10942451" y="5351076"/>
            <a:ext cx="452089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1,n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07" name="Text Box 53"/>
          <p:cNvSpPr txBox="1">
            <a:spLocks noChangeArrowheads="1"/>
          </p:cNvSpPr>
          <p:nvPr/>
        </p:nvSpPr>
        <p:spPr bwMode="auto">
          <a:xfrm flipH="1">
            <a:off x="9964816" y="5194632"/>
            <a:ext cx="452089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1,n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08" name="Text Box 53"/>
          <p:cNvSpPr txBox="1">
            <a:spLocks noChangeArrowheads="1"/>
          </p:cNvSpPr>
          <p:nvPr/>
        </p:nvSpPr>
        <p:spPr bwMode="auto">
          <a:xfrm flipH="1">
            <a:off x="9968194" y="4917075"/>
            <a:ext cx="452089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1,n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09" name="Text Box 53"/>
          <p:cNvSpPr txBox="1">
            <a:spLocks noChangeArrowheads="1"/>
          </p:cNvSpPr>
          <p:nvPr/>
        </p:nvSpPr>
        <p:spPr bwMode="auto">
          <a:xfrm flipH="1">
            <a:off x="6549221" y="4911307"/>
            <a:ext cx="452089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10" name="Text Box 53"/>
          <p:cNvSpPr txBox="1">
            <a:spLocks noChangeArrowheads="1"/>
          </p:cNvSpPr>
          <p:nvPr/>
        </p:nvSpPr>
        <p:spPr bwMode="auto">
          <a:xfrm flipH="1">
            <a:off x="6537123" y="5160765"/>
            <a:ext cx="452089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17" name="Text Box 53"/>
          <p:cNvSpPr txBox="1">
            <a:spLocks noChangeArrowheads="1"/>
          </p:cNvSpPr>
          <p:nvPr/>
        </p:nvSpPr>
        <p:spPr bwMode="auto">
          <a:xfrm flipH="1">
            <a:off x="1833324" y="2022362"/>
            <a:ext cx="452089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1,n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18" name="Text Box 53"/>
          <p:cNvSpPr txBox="1">
            <a:spLocks noChangeArrowheads="1"/>
          </p:cNvSpPr>
          <p:nvPr/>
        </p:nvSpPr>
        <p:spPr bwMode="auto">
          <a:xfrm>
            <a:off x="5092591" y="2036334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19" name="Text Box 53"/>
          <p:cNvSpPr txBox="1">
            <a:spLocks noChangeArrowheads="1"/>
          </p:cNvSpPr>
          <p:nvPr/>
        </p:nvSpPr>
        <p:spPr bwMode="auto">
          <a:xfrm>
            <a:off x="5098971" y="1789055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20" name="Text Box 53"/>
          <p:cNvSpPr txBox="1">
            <a:spLocks noChangeArrowheads="1"/>
          </p:cNvSpPr>
          <p:nvPr/>
        </p:nvSpPr>
        <p:spPr bwMode="auto">
          <a:xfrm>
            <a:off x="6166773" y="1488436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21" name="Text Box 53"/>
          <p:cNvSpPr txBox="1">
            <a:spLocks noChangeArrowheads="1"/>
          </p:cNvSpPr>
          <p:nvPr/>
        </p:nvSpPr>
        <p:spPr bwMode="auto">
          <a:xfrm>
            <a:off x="9743288" y="3423037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22" name="Text Box 53"/>
          <p:cNvSpPr txBox="1">
            <a:spLocks noChangeArrowheads="1"/>
          </p:cNvSpPr>
          <p:nvPr/>
        </p:nvSpPr>
        <p:spPr bwMode="auto">
          <a:xfrm>
            <a:off x="6784854" y="3390672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23" name="Text Box 53"/>
          <p:cNvSpPr txBox="1">
            <a:spLocks noChangeArrowheads="1"/>
          </p:cNvSpPr>
          <p:nvPr/>
        </p:nvSpPr>
        <p:spPr bwMode="auto">
          <a:xfrm>
            <a:off x="771635" y="2220308"/>
            <a:ext cx="509439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24" name="Text Box 53"/>
          <p:cNvSpPr txBox="1">
            <a:spLocks noChangeArrowheads="1"/>
          </p:cNvSpPr>
          <p:nvPr/>
        </p:nvSpPr>
        <p:spPr bwMode="auto">
          <a:xfrm>
            <a:off x="2431731" y="3150717"/>
            <a:ext cx="46550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25" name="Text Box 53"/>
          <p:cNvSpPr txBox="1">
            <a:spLocks noChangeArrowheads="1"/>
          </p:cNvSpPr>
          <p:nvPr/>
        </p:nvSpPr>
        <p:spPr bwMode="auto">
          <a:xfrm>
            <a:off x="3960616" y="4909558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sp>
        <p:nvSpPr>
          <p:cNvPr id="226" name="Text Box 53"/>
          <p:cNvSpPr txBox="1">
            <a:spLocks noChangeArrowheads="1"/>
          </p:cNvSpPr>
          <p:nvPr/>
        </p:nvSpPr>
        <p:spPr bwMode="auto">
          <a:xfrm>
            <a:off x="6016913" y="4918755"/>
            <a:ext cx="47721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0,n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  <p:cxnSp>
        <p:nvCxnSpPr>
          <p:cNvPr id="35" name="Elbow Connector 34"/>
          <p:cNvCxnSpPr>
            <a:stCxn id="73" idx="2"/>
            <a:endCxn id="60" idx="2"/>
          </p:cNvCxnSpPr>
          <p:nvPr/>
        </p:nvCxnSpPr>
        <p:spPr bwMode="auto">
          <a:xfrm rot="5400000">
            <a:off x="6736295" y="1163691"/>
            <a:ext cx="25399" cy="8428987"/>
          </a:xfrm>
          <a:prstGeom prst="bentConnector3">
            <a:avLst>
              <a:gd name="adj1" fmla="val 3550136"/>
            </a:avLst>
          </a:prstGeom>
          <a:ln w="28575">
            <a:headEnd type="none" w="med" len="med"/>
            <a:tailEnd type="triangle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59" name="Text Box 15"/>
          <p:cNvSpPr txBox="1">
            <a:spLocks noChangeAspect="1" noChangeArrowheads="1"/>
          </p:cNvSpPr>
          <p:nvPr/>
        </p:nvSpPr>
        <p:spPr bwMode="auto">
          <a:xfrm>
            <a:off x="1778748" y="3507251"/>
            <a:ext cx="2650419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 dirty="0">
                <a:solidFill>
                  <a:srgbClr val="000000"/>
                </a:solidFill>
                <a:latin typeface="Cambria" panose="02040503050406030204" pitchFamily="18" charset="0"/>
              </a:rPr>
              <a:t> E18 Physical Thing</a:t>
            </a:r>
            <a:r>
              <a:rPr lang="en-US" altLang="en-US" sz="1200" dirty="0">
                <a:solidFill>
                  <a:srgbClr val="000000"/>
                </a:solidFill>
                <a:latin typeface="Cambria" panose="02040503050406030204" pitchFamily="18" charset="0"/>
              </a:rPr>
              <a:t> </a:t>
            </a:r>
            <a:endParaRPr lang="en-GB" altLang="en-US" sz="1200" dirty="0">
              <a:solidFill>
                <a:srgbClr val="000000"/>
              </a:solidFill>
              <a:latin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36583221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l-GR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l-GR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81947</TotalTime>
  <Words>222</Words>
  <Application>Microsoft Macintosh PowerPoint</Application>
  <PresentationFormat>Custom</PresentationFormat>
  <Paragraphs>64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Cambria</vt:lpstr>
      <vt:lpstr>Default Design</vt:lpstr>
      <vt:lpstr>PowerPoint Presentation</vt:lpstr>
    </vt:vector>
  </TitlesOfParts>
  <Company>forth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ics</dc:creator>
  <cp:lastModifiedBy>Erin Canning</cp:lastModifiedBy>
  <cp:revision>913</cp:revision>
  <cp:lastPrinted>2020-06-19T11:41:53Z</cp:lastPrinted>
  <dcterms:created xsi:type="dcterms:W3CDTF">2009-01-13T10:44:39Z</dcterms:created>
  <dcterms:modified xsi:type="dcterms:W3CDTF">2022-09-04T17:55:05Z</dcterms:modified>
</cp:coreProperties>
</file>

<file path=docProps/thumbnail.jpeg>
</file>