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7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44159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2087806" y="1839941"/>
            <a:ext cx="2160000" cy="307297"/>
            <a:chOff x="216056" y="1024557"/>
            <a:chExt cx="2160000" cy="307777"/>
          </a:xfrm>
        </p:grpSpPr>
        <p:sp>
          <p:nvSpPr>
            <p:cNvPr id="10" name="Content Placeholder 2"/>
            <p:cNvSpPr txBox="1">
              <a:spLocks/>
            </p:cNvSpPr>
            <p:nvPr/>
          </p:nvSpPr>
          <p:spPr bwMode="auto">
            <a:xfrm>
              <a:off x="216056" y="1026249"/>
              <a:ext cx="2160000" cy="286232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" name="Rectangle 10"/>
            <p:cNvSpPr/>
            <p:nvPr/>
          </p:nvSpPr>
          <p:spPr>
            <a:xfrm>
              <a:off x="544894" y="1026249"/>
              <a:ext cx="1512000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1170042" y="1024557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cxnSp>
        <p:nvCxnSpPr>
          <p:cNvPr id="18" name="Straight Arrow Connector 17"/>
          <p:cNvCxnSpPr>
            <a:stCxn id="3" idx="1"/>
            <a:endCxn id="10" idx="0"/>
          </p:cNvCxnSpPr>
          <p:nvPr/>
        </p:nvCxnSpPr>
        <p:spPr>
          <a:xfrm flipH="1">
            <a:off x="3167806" y="910628"/>
            <a:ext cx="1924421" cy="931002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6" idx="1"/>
          </p:cNvCxnSpPr>
          <p:nvPr/>
        </p:nvCxnSpPr>
        <p:spPr>
          <a:xfrm flipH="1" flipV="1">
            <a:off x="4106193" y="2147239"/>
            <a:ext cx="1033989" cy="707000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6" idx="1"/>
          </p:cNvCxnSpPr>
          <p:nvPr/>
        </p:nvCxnSpPr>
        <p:spPr>
          <a:xfrm flipH="1" flipV="1">
            <a:off x="2250041" y="2127417"/>
            <a:ext cx="2890141" cy="726822"/>
          </a:xfrm>
          <a:prstGeom prst="straightConnector1">
            <a:avLst/>
          </a:prstGeom>
          <a:ln w="1905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2528046" y="4433305"/>
            <a:ext cx="30469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Cambria" panose="02040503050406030204" pitchFamily="18" charset="0"/>
              </a:rPr>
              <a:t>A starts before the end of B</a:t>
            </a:r>
            <a:endParaRPr lang="en-US" sz="1600" dirty="0">
              <a:latin typeface="Cambria" panose="02040503050406030204" pitchFamily="18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092227" y="372019"/>
            <a:ext cx="304412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600" b="1" dirty="0">
                <a:latin typeface="Cambria" panose="02040503050406030204" pitchFamily="18" charset="0"/>
              </a:rPr>
              <a:t>Interior</a:t>
            </a:r>
          </a:p>
          <a:p>
            <a:r>
              <a:rPr lang="en-US" sz="1600" dirty="0">
                <a:latin typeface="Cambria" panose="02040503050406030204" pitchFamily="18" charset="0"/>
              </a:rPr>
              <a:t>time points for which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the described Temporal Entity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is definitely on-going</a:t>
            </a:r>
          </a:p>
        </p:txBody>
      </p:sp>
      <p:sp>
        <p:nvSpPr>
          <p:cNvPr id="6" name="Rectangle 5"/>
          <p:cNvSpPr/>
          <p:nvPr/>
        </p:nvSpPr>
        <p:spPr>
          <a:xfrm>
            <a:off x="5140182" y="2192519"/>
            <a:ext cx="2606181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dirty="0">
                <a:latin typeface="Cambria" panose="02040503050406030204" pitchFamily="18" charset="0"/>
              </a:rPr>
              <a:t>Boundary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fuzzy transitions zones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in which the described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Temporal Entity is </a:t>
            </a:r>
          </a:p>
          <a:p>
            <a:r>
              <a:rPr lang="en-US" sz="1600" dirty="0">
                <a:latin typeface="Cambria" panose="02040503050406030204" pitchFamily="18" charset="0"/>
              </a:rPr>
              <a:t>developing or vanishing</a:t>
            </a:r>
          </a:p>
        </p:txBody>
      </p:sp>
      <p:grpSp>
        <p:nvGrpSpPr>
          <p:cNvPr id="50" name="Group 49"/>
          <p:cNvGrpSpPr/>
          <p:nvPr/>
        </p:nvGrpSpPr>
        <p:grpSpPr>
          <a:xfrm>
            <a:off x="475447" y="4995678"/>
            <a:ext cx="2270195" cy="310947"/>
            <a:chOff x="971608" y="4109853"/>
            <a:chExt cx="2270195" cy="310947"/>
          </a:xfrm>
        </p:grpSpPr>
        <p:sp>
          <p:nvSpPr>
            <p:cNvPr id="67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8" name="Rectangle 67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sp>
        <p:nvSpPr>
          <p:cNvPr id="70" name="Down Arrow 69"/>
          <p:cNvSpPr/>
          <p:nvPr/>
        </p:nvSpPr>
        <p:spPr>
          <a:xfrm>
            <a:off x="589044" y="4731703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  <p:grpSp>
        <p:nvGrpSpPr>
          <p:cNvPr id="71" name="Group 70"/>
          <p:cNvGrpSpPr/>
          <p:nvPr/>
        </p:nvGrpSpPr>
        <p:grpSpPr>
          <a:xfrm>
            <a:off x="2869849" y="5158288"/>
            <a:ext cx="3168000" cy="0"/>
            <a:chOff x="2438228" y="1185098"/>
            <a:chExt cx="3192988" cy="0"/>
          </a:xfrm>
        </p:grpSpPr>
        <p:cxnSp>
          <p:nvCxnSpPr>
            <p:cNvPr id="72" name="Straight Arrow Connector 71"/>
            <p:cNvCxnSpPr/>
            <p:nvPr/>
          </p:nvCxnSpPr>
          <p:spPr>
            <a:xfrm flipH="1" flipV="1">
              <a:off x="243822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Arrow Connector 72"/>
            <p:cNvCxnSpPr/>
            <p:nvPr/>
          </p:nvCxnSpPr>
          <p:spPr>
            <a:xfrm flipH="1" flipV="1">
              <a:off x="359643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Arrow Connector 73"/>
            <p:cNvCxnSpPr/>
            <p:nvPr/>
          </p:nvCxnSpPr>
          <p:spPr>
            <a:xfrm flipH="1" flipV="1">
              <a:off x="479355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5" name="Group 74"/>
          <p:cNvGrpSpPr/>
          <p:nvPr/>
        </p:nvGrpSpPr>
        <p:grpSpPr>
          <a:xfrm>
            <a:off x="4994623" y="5294104"/>
            <a:ext cx="1656184" cy="308500"/>
            <a:chOff x="5196650" y="1802771"/>
            <a:chExt cx="1656184" cy="308500"/>
          </a:xfrm>
        </p:grpSpPr>
        <p:sp>
          <p:nvSpPr>
            <p:cNvPr id="76" name="Content Placeholder 2"/>
            <p:cNvSpPr txBox="1">
              <a:spLocks/>
            </p:cNvSpPr>
            <p:nvPr/>
          </p:nvSpPr>
          <p:spPr bwMode="auto">
            <a:xfrm>
              <a:off x="5196650" y="1824316"/>
              <a:ext cx="1656184" cy="286232"/>
            </a:xfrm>
            <a:prstGeom prst="rect">
              <a:avLst/>
            </a:prstGeom>
            <a:gradFill rotWithShape="1">
              <a:gsLst>
                <a:gs pos="40836">
                  <a:srgbClr val="77933C"/>
                </a:gs>
                <a:gs pos="81000">
                  <a:schemeClr val="accent3">
                    <a:lumMod val="40000"/>
                    <a:lumOff val="60000"/>
                  </a:schemeClr>
                </a:gs>
                <a:gs pos="78000">
                  <a:schemeClr val="accent3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chemeClr val="accent3">
                    <a:lumMod val="40000"/>
                    <a:lumOff val="60000"/>
                  </a:schemeClr>
                </a:gs>
                <a:gs pos="21000">
                  <a:schemeClr val="accent3">
                    <a:lumMod val="75000"/>
                  </a:schemeClr>
                </a:gs>
              </a:gsLst>
              <a:lin ang="0" scaled="0"/>
            </a:gradFill>
            <a:ln w="9525">
              <a:solidFill>
                <a:schemeClr val="accent3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pPr algn="r"/>
              <a:endParaRPr lang="en-US" sz="1400" dirty="0">
                <a:solidFill>
                  <a:schemeClr val="bg1"/>
                </a:solidFill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7" name="Rectangle 76"/>
            <p:cNvSpPr/>
            <p:nvPr/>
          </p:nvSpPr>
          <p:spPr>
            <a:xfrm>
              <a:off x="5469159" y="1823271"/>
              <a:ext cx="1106386" cy="2880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5898728" y="1802771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B</a:t>
              </a:r>
            </a:p>
          </p:txBody>
        </p:sp>
      </p:grpSp>
      <p:sp>
        <p:nvSpPr>
          <p:cNvPr id="79" name="TextBox 78"/>
          <p:cNvSpPr txBox="1"/>
          <p:nvPr/>
        </p:nvSpPr>
        <p:spPr>
          <a:xfrm>
            <a:off x="7474340" y="5030132"/>
            <a:ext cx="46744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  <a:latin typeface="Cambria" panose="02040503050406030204" pitchFamily="18" charset="0"/>
              </a:rPr>
              <a:t>A</a:t>
            </a:r>
          </a:p>
        </p:txBody>
      </p:sp>
      <p:grpSp>
        <p:nvGrpSpPr>
          <p:cNvPr id="80" name="Group 79"/>
          <p:cNvGrpSpPr/>
          <p:nvPr/>
        </p:nvGrpSpPr>
        <p:grpSpPr>
          <a:xfrm>
            <a:off x="6108210" y="5006950"/>
            <a:ext cx="2270195" cy="310947"/>
            <a:chOff x="971608" y="4109853"/>
            <a:chExt cx="2270195" cy="310947"/>
          </a:xfrm>
        </p:grpSpPr>
        <p:sp>
          <p:nvSpPr>
            <p:cNvPr id="81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82" name="Rectangle 81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83" name="TextBox 82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sp>
        <p:nvSpPr>
          <p:cNvPr id="84" name="Down Arrow 83"/>
          <p:cNvSpPr/>
          <p:nvPr/>
        </p:nvSpPr>
        <p:spPr>
          <a:xfrm>
            <a:off x="6322262" y="4726629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770206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41</Words>
  <Application>Microsoft Macintosh PowerPoint</Application>
  <PresentationFormat>On-screen Show (4:3)</PresentationFormat>
  <Paragraphs>17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2022-09-04T18:05:34Z</dcterms:modified>
</cp:coreProperties>
</file>

<file path=docProps/thumbnail.jpeg>
</file>